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notesMasterIdLst>
    <p:notesMasterId r:id="rId4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esProps" Target="presProps.xml"/><Relationship Id="rId49" Type="http://schemas.openxmlformats.org/officeDocument/2006/relationships/viewProps" Target="viewProps.xml"/><Relationship Id="rId50" Type="http://schemas.openxmlformats.org/officeDocument/2006/relationships/theme" Target="theme/theme1.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A5C0C"/>
        </a:solidFill>
      </p:bgPr>
    </p:bg>
    <p:spTree>
      <p:nvGrpSpPr>
        <p:cNvPr id="1" name=""/>
        <p:cNvGrpSpPr/>
        <p:nvPr/>
      </p:nvGrpSpPr>
      <p:grpSpPr>
        <a:xfrm>
          <a:off x="0" y="0"/>
          <a:ext cx="0" cy="0"/>
          <a:chOff x="0" y="0"/>
          <a:chExt cx="0" cy="0"/>
        </a:xfrm>
      </p:grpSpPr>
      <p:sp>
        <p:nvSpPr>
          <p:cNvPr id="2" name="Text 0"/>
          <p:cNvSpPr/>
          <p:nvPr/>
        </p:nvSpPr>
        <p:spPr>
          <a:xfrm>
            <a:off x="731520" y="731520"/>
            <a:ext cx="10972800" cy="365760"/>
          </a:xfrm>
          <a:prstGeom prst="rect">
            <a:avLst/>
          </a:prstGeom>
          <a:noFill/>
          <a:ln/>
        </p:spPr>
        <p:txBody>
          <a:bodyPr wrap="square" lIns="0" tIns="0" rIns="0" bIns="0" rtlCol="0" anchor="ctr"/>
          <a:lstStyle/>
          <a:p>
            <a:pPr indent="0" marL="0">
              <a:buNone/>
            </a:pPr>
            <a:r>
              <a:rPr lang="en-US" sz="1200" b="1" spc="600" kern="0" dirty="0">
                <a:solidFill>
                  <a:srgbClr val="FFFFFF"/>
                </a:solidFill>
                <a:latin typeface="Calibri" pitchFamily="34" charset="0"/>
                <a:ea typeface="Calibri" pitchFamily="34" charset="-122"/>
                <a:cs typeface="Calibri" pitchFamily="34" charset="-120"/>
              </a:rPr>
              <a:t>CAMPANHA · GIANT SEGUROS ANGOLA · 2026</a:t>
            </a:r>
            <a:endParaRPr lang="en-US" sz="1200" dirty="0"/>
          </a:p>
        </p:txBody>
      </p:sp>
      <p:sp>
        <p:nvSpPr>
          <p:cNvPr id="3" name="Text 1"/>
          <p:cNvSpPr/>
          <p:nvPr/>
        </p:nvSpPr>
        <p:spPr>
          <a:xfrm>
            <a:off x="731520" y="2194560"/>
            <a:ext cx="10972800" cy="1371600"/>
          </a:xfrm>
          <a:prstGeom prst="rect">
            <a:avLst/>
          </a:prstGeom>
          <a:noFill/>
          <a:ln/>
        </p:spPr>
        <p:txBody>
          <a:bodyPr wrap="square" lIns="0" tIns="0" rIns="0" bIns="0" rtlCol="0" anchor="ctr"/>
          <a:lstStyle/>
          <a:p>
            <a:pPr indent="0" marL="0">
              <a:buNone/>
            </a:pPr>
            <a:r>
              <a:rPr lang="en-US" sz="9600" b="1" i="1" dirty="0">
                <a:solidFill>
                  <a:srgbClr val="FFFFFF"/>
                </a:solidFill>
                <a:latin typeface="Cambria" pitchFamily="34" charset="0"/>
                <a:ea typeface="Cambria" pitchFamily="34" charset="-122"/>
                <a:cs typeface="Cambria" pitchFamily="34" charset="-120"/>
              </a:rPr>
              <a:t>Quem ama</a:t>
            </a:r>
            <a:endParaRPr lang="en-US" sz="9600" dirty="0"/>
          </a:p>
        </p:txBody>
      </p:sp>
      <p:sp>
        <p:nvSpPr>
          <p:cNvPr id="4" name="Text 2"/>
          <p:cNvSpPr/>
          <p:nvPr/>
        </p:nvSpPr>
        <p:spPr>
          <a:xfrm>
            <a:off x="731520" y="3383280"/>
            <a:ext cx="10972800" cy="1371600"/>
          </a:xfrm>
          <a:prstGeom prst="rect">
            <a:avLst/>
          </a:prstGeom>
          <a:noFill/>
          <a:ln/>
        </p:spPr>
        <p:txBody>
          <a:bodyPr wrap="square" lIns="0" tIns="0" rIns="0" bIns="0" rtlCol="0" anchor="ctr"/>
          <a:lstStyle/>
          <a:p>
            <a:pPr indent="0" marL="0">
              <a:buNone/>
            </a:pPr>
            <a:r>
              <a:rPr lang="en-US" sz="9600" b="1" i="1" dirty="0">
                <a:solidFill>
                  <a:srgbClr val="FFFFFF"/>
                </a:solidFill>
                <a:latin typeface="Cambria" pitchFamily="34" charset="0"/>
                <a:ea typeface="Cambria" pitchFamily="34" charset="-122"/>
                <a:cs typeface="Cambria" pitchFamily="34" charset="-120"/>
              </a:rPr>
              <a:t>protege primeiro.</a:t>
            </a:r>
            <a:endParaRPr lang="en-US" sz="9600" dirty="0"/>
          </a:p>
        </p:txBody>
      </p:sp>
      <p:sp>
        <p:nvSpPr>
          <p:cNvPr id="5" name="Text 3"/>
          <p:cNvSpPr/>
          <p:nvPr/>
        </p:nvSpPr>
        <p:spPr>
          <a:xfrm>
            <a:off x="731520" y="5212080"/>
            <a:ext cx="10972800" cy="457200"/>
          </a:xfrm>
          <a:prstGeom prst="rect">
            <a:avLst/>
          </a:prstGeom>
          <a:noFill/>
          <a:ln/>
        </p:spPr>
        <p:txBody>
          <a:bodyPr wrap="square" lIns="0" tIns="0" rIns="0" bIns="0" rtlCol="0" anchor="ctr"/>
          <a:lstStyle/>
          <a:p>
            <a:pPr indent="0" marL="0">
              <a:buNone/>
            </a:pPr>
            <a:r>
              <a:rPr lang="en-US" sz="1700" dirty="0">
                <a:solidFill>
                  <a:srgbClr val="FFFFFF"/>
                </a:solidFill>
                <a:latin typeface="Calibri" pitchFamily="34" charset="0"/>
                <a:ea typeface="Calibri" pitchFamily="34" charset="-122"/>
                <a:cs typeface="Calibri" pitchFamily="34" charset="-120"/>
              </a:rPr>
              <a:t>Roteiros e posts prontos  ·  7 semanas de campanha</a:t>
            </a:r>
            <a:endParaRPr lang="en-US" sz="1700" dirty="0"/>
          </a:p>
        </p:txBody>
      </p:sp>
      <p:sp>
        <p:nvSpPr>
          <p:cNvPr id="6" name="Text 4"/>
          <p:cNvSpPr/>
          <p:nvPr/>
        </p:nvSpPr>
        <p:spPr>
          <a:xfrm>
            <a:off x="731520" y="6263640"/>
            <a:ext cx="7315200" cy="274320"/>
          </a:xfrm>
          <a:prstGeom prst="rect">
            <a:avLst/>
          </a:prstGeom>
          <a:noFill/>
          <a:ln/>
        </p:spPr>
        <p:txBody>
          <a:bodyPr wrap="square" lIns="0" tIns="0" rIns="0" bIns="0" rtlCol="0" anchor="ctr"/>
          <a:lstStyle/>
          <a:p>
            <a:pPr indent="0" marL="0">
              <a:buNone/>
            </a:pPr>
            <a:r>
              <a:rPr lang="en-US" sz="1000" b="1" spc="500" kern="0" dirty="0">
                <a:solidFill>
                  <a:srgbClr val="FFFFFF"/>
                </a:solidFill>
                <a:latin typeface="Calibri" pitchFamily="34" charset="0"/>
                <a:ea typeface="Calibri" pitchFamily="34" charset="-122"/>
                <a:cs typeface="Calibri" pitchFamily="34" charset="-120"/>
              </a:rPr>
              <a:t>2b Digital  ·  Junho 2026</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01 · O PAÍS DESCOBERTO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STORIES  ·  Domingo  ·  4 cards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Enquete e dado</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Sabias que menos de 1% do PIB de Angola passa pelo sector segurador?</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É o mais baixo de África austral.</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GIANT.AO</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C1: enquete sobre o dado do &lt;1% do PIB. C2: revelação de que é o número mais baixo de África austral. C3: o que isso significa para a família real, com retrato pequeno do pedreiro. C4: logótipo GIANT + sticker de link GIANT.AO.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Sequência interativa de 4 stories. Enquete inicial gera engagement imediato. Revelação do dado constrói credibilidade. CTA suave fecha a conversa.</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#QuemAmaProtegePrimeiro</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EA5C0C"/>
          </a:solidFill>
          <a:ln w="12700">
            <a:solidFill>
              <a:srgbClr val="EA5C0C"/>
            </a:solidFill>
            <a:prstDash val="solid"/>
          </a:ln>
        </p:spPr>
      </p:sp>
      <p:sp>
        <p:nvSpPr>
          <p:cNvPr id="3" name="Text 1"/>
          <p:cNvSpPr/>
          <p:nvPr/>
        </p:nvSpPr>
        <p:spPr>
          <a:xfrm>
            <a:off x="640080" y="822960"/>
            <a:ext cx="3657600" cy="365760"/>
          </a:xfrm>
          <a:prstGeom prst="rect">
            <a:avLst/>
          </a:prstGeom>
          <a:noFill/>
          <a:ln/>
        </p:spPr>
        <p:txBody>
          <a:bodyPr wrap="square" lIns="0" tIns="0" rIns="0" bIns="0" rtlCol="0" anchor="ctr"/>
          <a:lstStyle/>
          <a:p>
            <a:pPr indent="0" marL="0">
              <a:buNone/>
            </a:pPr>
            <a:r>
              <a:rPr lang="en-US" sz="1300" b="1" spc="600" kern="0" dirty="0">
                <a:solidFill>
                  <a:srgbClr val="FFFFFF"/>
                </a:solidFill>
                <a:latin typeface="Calibri" pitchFamily="34" charset="0"/>
                <a:ea typeface="Calibri" pitchFamily="34" charset="-122"/>
                <a:cs typeface="Calibri" pitchFamily="34" charset="-120"/>
              </a:rPr>
              <a:t>SEMANA</a:t>
            </a:r>
            <a:endParaRPr lang="en-US" sz="1300" dirty="0"/>
          </a:p>
        </p:txBody>
      </p:sp>
      <p:sp>
        <p:nvSpPr>
          <p:cNvPr id="4" name="Text 2"/>
          <p:cNvSpPr/>
          <p:nvPr/>
        </p:nvSpPr>
        <p:spPr>
          <a:xfrm>
            <a:off x="640080" y="1371600"/>
            <a:ext cx="3474720" cy="3657600"/>
          </a:xfrm>
          <a:prstGeom prst="rect">
            <a:avLst/>
          </a:prstGeom>
          <a:noFill/>
          <a:ln/>
        </p:spPr>
        <p:txBody>
          <a:bodyPr wrap="square" lIns="0" tIns="0" rIns="0" bIns="0" rtlCol="0" anchor="ctr"/>
          <a:lstStyle/>
          <a:p>
            <a:pPr indent="0" marL="0">
              <a:buNone/>
            </a:pPr>
            <a:r>
              <a:rPr lang="en-US" sz="24000" b="1" dirty="0">
                <a:solidFill>
                  <a:srgbClr val="FFFFFF"/>
                </a:solidFill>
                <a:latin typeface="Cambria" pitchFamily="34" charset="0"/>
                <a:ea typeface="Cambria" pitchFamily="34" charset="-122"/>
                <a:cs typeface="Cambria" pitchFamily="34" charset="-120"/>
              </a:rPr>
              <a:t>02</a:t>
            </a:r>
            <a:endParaRPr lang="en-US" sz="24000" dirty="0"/>
          </a:p>
        </p:txBody>
      </p:sp>
      <p:sp>
        <p:nvSpPr>
          <p:cNvPr id="5" name="Text 3"/>
          <p:cNvSpPr/>
          <p:nvPr/>
        </p:nvSpPr>
        <p:spPr>
          <a:xfrm>
            <a:off x="640080" y="6035040"/>
            <a:ext cx="3474720" cy="365760"/>
          </a:xfrm>
          <a:prstGeom prst="rect">
            <a:avLst/>
          </a:prstGeom>
          <a:noFill/>
          <a:ln/>
        </p:spPr>
        <p:txBody>
          <a:bodyPr wrap="square" lIns="0" tIns="0" rIns="0" bIns="0" rtlCol="0" anchor="ctr"/>
          <a:lstStyle/>
          <a:p>
            <a:pPr indent="0" marL="0">
              <a:buNone/>
            </a:pPr>
            <a:r>
              <a:rPr lang="en-US" sz="1100" b="1" spc="300" kern="0" dirty="0">
                <a:solidFill>
                  <a:srgbClr val="FFFFFF"/>
                </a:solidFill>
                <a:latin typeface="Calibri" pitchFamily="34" charset="0"/>
                <a:ea typeface="Calibri" pitchFamily="34" charset="-122"/>
                <a:cs typeface="Calibri" pitchFamily="34" charset="-120"/>
              </a:rPr>
              <a:t>VIDA / FUNERAL</a:t>
            </a:r>
            <a:endParaRPr lang="en-US" sz="1100" dirty="0"/>
          </a:p>
        </p:txBody>
      </p:sp>
      <p:sp>
        <p:nvSpPr>
          <p:cNvPr id="6" name="Text 4"/>
          <p:cNvSpPr/>
          <p:nvPr/>
        </p:nvSpPr>
        <p:spPr>
          <a:xfrm>
            <a:off x="4572000" y="1188720"/>
            <a:ext cx="7132320" cy="1280160"/>
          </a:xfrm>
          <a:prstGeom prst="rect">
            <a:avLst/>
          </a:prstGeom>
          <a:noFill/>
          <a:ln/>
        </p:spPr>
        <p:txBody>
          <a:bodyPr wrap="square" lIns="0" tIns="0" rIns="0" bIns="0" rtlCol="0" anchor="ctr"/>
          <a:lstStyle/>
          <a:p>
            <a:pPr indent="0" marL="0">
              <a:buNone/>
            </a:pPr>
            <a:r>
              <a:rPr lang="en-US" sz="4400" b="1" i="1" dirty="0">
                <a:solidFill>
                  <a:srgbClr val="1F1410"/>
                </a:solidFill>
                <a:latin typeface="Cambria" pitchFamily="34" charset="0"/>
                <a:ea typeface="Cambria" pitchFamily="34" charset="-122"/>
                <a:cs typeface="Cambria" pitchFamily="34" charset="-120"/>
              </a:rPr>
              <a:t>A cadeira vazia</a:t>
            </a:r>
            <a:endParaRPr lang="en-US" sz="4400" dirty="0"/>
          </a:p>
        </p:txBody>
      </p:sp>
      <p:sp>
        <p:nvSpPr>
          <p:cNvPr id="7" name="Text 5"/>
          <p:cNvSpPr/>
          <p:nvPr/>
        </p:nvSpPr>
        <p:spPr>
          <a:xfrm>
            <a:off x="4572000" y="2560320"/>
            <a:ext cx="7132320" cy="731520"/>
          </a:xfrm>
          <a:prstGeom prst="rect">
            <a:avLst/>
          </a:prstGeom>
          <a:noFill/>
          <a:ln/>
        </p:spPr>
        <p:txBody>
          <a:bodyPr wrap="square" lIns="0" tIns="0" rIns="0" bIns="0" rtlCol="0" anchor="ctr"/>
          <a:lstStyle/>
          <a:p>
            <a:pPr indent="0" marL="0">
              <a:buNone/>
            </a:pPr>
            <a:r>
              <a:rPr lang="en-US" sz="1400" i="1" dirty="0">
                <a:solidFill>
                  <a:srgbClr val="5A4A3F"/>
                </a:solidFill>
                <a:latin typeface="Calibri" pitchFamily="34" charset="0"/>
                <a:ea typeface="Calibri" pitchFamily="34" charset="-122"/>
                <a:cs typeface="Calibri" pitchFamily="34" charset="-120"/>
              </a:rPr>
              <a:t>Um funeral digno em Luanda custa entre 6 e 12 salários mínimos.</a:t>
            </a:r>
            <a:endParaRPr lang="en-US" sz="1400" dirty="0"/>
          </a:p>
        </p:txBody>
      </p:sp>
      <p:sp>
        <p:nvSpPr>
          <p:cNvPr id="8" name="Text 6"/>
          <p:cNvSpPr/>
          <p:nvPr/>
        </p:nvSpPr>
        <p:spPr>
          <a:xfrm>
            <a:off x="4572000" y="3657600"/>
            <a:ext cx="713232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AS 4 PEÇAS DA SEMANA</a:t>
            </a:r>
            <a:endParaRPr lang="en-US" sz="1000" dirty="0"/>
          </a:p>
        </p:txBody>
      </p:sp>
      <p:sp>
        <p:nvSpPr>
          <p:cNvPr id="9" name="Text 7"/>
          <p:cNvSpPr/>
          <p:nvPr/>
        </p:nvSpPr>
        <p:spPr>
          <a:xfrm>
            <a:off x="4572000" y="402336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01</a:t>
            </a:r>
            <a:endParaRPr lang="en-US" sz="1800" dirty="0"/>
          </a:p>
        </p:txBody>
      </p:sp>
      <p:sp>
        <p:nvSpPr>
          <p:cNvPr id="10" name="Text 8"/>
          <p:cNvSpPr/>
          <p:nvPr/>
        </p:nvSpPr>
        <p:spPr>
          <a:xfrm>
            <a:off x="5029200" y="406908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principal</a:t>
            </a:r>
            <a:endParaRPr lang="en-US" sz="1100" dirty="0"/>
          </a:p>
        </p:txBody>
      </p:sp>
      <p:sp>
        <p:nvSpPr>
          <p:cNvPr id="11" name="Text 9"/>
          <p:cNvSpPr/>
          <p:nvPr/>
        </p:nvSpPr>
        <p:spPr>
          <a:xfrm>
            <a:off x="5029200" y="429768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A cadeira vazia</a:t>
            </a:r>
            <a:endParaRPr lang="en-US" sz="1400" dirty="0"/>
          </a:p>
        </p:txBody>
      </p:sp>
      <p:sp>
        <p:nvSpPr>
          <p:cNvPr id="12" name="Text 10"/>
          <p:cNvSpPr/>
          <p:nvPr/>
        </p:nvSpPr>
        <p:spPr>
          <a:xfrm>
            <a:off x="10058400" y="416052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50s</a:t>
            </a:r>
            <a:endParaRPr lang="en-US" sz="1100" dirty="0"/>
          </a:p>
        </p:txBody>
      </p:sp>
      <p:sp>
        <p:nvSpPr>
          <p:cNvPr id="13" name="Text 11"/>
          <p:cNvSpPr/>
          <p:nvPr/>
        </p:nvSpPr>
        <p:spPr>
          <a:xfrm>
            <a:off x="4572000" y="461772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02</a:t>
            </a:r>
            <a:endParaRPr lang="en-US" sz="1800" dirty="0"/>
          </a:p>
        </p:txBody>
      </p:sp>
      <p:sp>
        <p:nvSpPr>
          <p:cNvPr id="14" name="Text 12"/>
          <p:cNvSpPr/>
          <p:nvPr/>
        </p:nvSpPr>
        <p:spPr>
          <a:xfrm>
            <a:off x="5029200" y="466344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curto</a:t>
            </a:r>
            <a:endParaRPr lang="en-US" sz="1100" dirty="0"/>
          </a:p>
        </p:txBody>
      </p:sp>
      <p:sp>
        <p:nvSpPr>
          <p:cNvPr id="15" name="Text 13"/>
          <p:cNvSpPr/>
          <p:nvPr/>
        </p:nvSpPr>
        <p:spPr>
          <a:xfrm>
            <a:off x="5029200" y="489204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Deixarias para os teus filhos?</a:t>
            </a:r>
            <a:endParaRPr lang="en-US" sz="1400" dirty="0"/>
          </a:p>
        </p:txBody>
      </p:sp>
      <p:sp>
        <p:nvSpPr>
          <p:cNvPr id="16" name="Text 14"/>
          <p:cNvSpPr/>
          <p:nvPr/>
        </p:nvSpPr>
        <p:spPr>
          <a:xfrm>
            <a:off x="10058400" y="475488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15s</a:t>
            </a:r>
            <a:endParaRPr lang="en-US" sz="1100" dirty="0"/>
          </a:p>
        </p:txBody>
      </p:sp>
      <p:sp>
        <p:nvSpPr>
          <p:cNvPr id="17" name="Text 15"/>
          <p:cNvSpPr/>
          <p:nvPr/>
        </p:nvSpPr>
        <p:spPr>
          <a:xfrm>
            <a:off x="4572000" y="521208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03</a:t>
            </a:r>
            <a:endParaRPr lang="en-US" sz="1800" dirty="0"/>
          </a:p>
        </p:txBody>
      </p:sp>
      <p:sp>
        <p:nvSpPr>
          <p:cNvPr id="18" name="Text 16"/>
          <p:cNvSpPr/>
          <p:nvPr/>
        </p:nvSpPr>
        <p:spPr>
          <a:xfrm>
            <a:off x="5029200" y="525780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Post estático</a:t>
            </a:r>
            <a:endParaRPr lang="en-US" sz="1100" dirty="0"/>
          </a:p>
        </p:txBody>
      </p:sp>
      <p:sp>
        <p:nvSpPr>
          <p:cNvPr id="19" name="Text 17"/>
          <p:cNvSpPr/>
          <p:nvPr/>
        </p:nvSpPr>
        <p:spPr>
          <a:xfrm>
            <a:off x="5029200" y="548640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A cadeira fica vazia</a:t>
            </a:r>
            <a:endParaRPr lang="en-US" sz="1400" dirty="0"/>
          </a:p>
        </p:txBody>
      </p:sp>
      <p:sp>
        <p:nvSpPr>
          <p:cNvPr id="20" name="Text 18"/>
          <p:cNvSpPr/>
          <p:nvPr/>
        </p:nvSpPr>
        <p:spPr>
          <a:xfrm>
            <a:off x="10058400" y="534924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Feed</a:t>
            </a:r>
            <a:endParaRPr lang="en-US" sz="1100" dirty="0"/>
          </a:p>
        </p:txBody>
      </p:sp>
      <p:sp>
        <p:nvSpPr>
          <p:cNvPr id="21" name="Text 19"/>
          <p:cNvSpPr/>
          <p:nvPr/>
        </p:nvSpPr>
        <p:spPr>
          <a:xfrm>
            <a:off x="4572000" y="580644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04</a:t>
            </a:r>
            <a:endParaRPr lang="en-US" sz="1800" dirty="0"/>
          </a:p>
        </p:txBody>
      </p:sp>
      <p:sp>
        <p:nvSpPr>
          <p:cNvPr id="22" name="Text 20"/>
          <p:cNvSpPr/>
          <p:nvPr/>
        </p:nvSpPr>
        <p:spPr>
          <a:xfrm>
            <a:off x="5029200" y="585216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Stories</a:t>
            </a:r>
            <a:endParaRPr lang="en-US" sz="1100" dirty="0"/>
          </a:p>
        </p:txBody>
      </p:sp>
      <p:sp>
        <p:nvSpPr>
          <p:cNvPr id="23" name="Text 21"/>
          <p:cNvSpPr/>
          <p:nvPr/>
        </p:nvSpPr>
        <p:spPr>
          <a:xfrm>
            <a:off x="5029200" y="608076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Conta antes da conta</a:t>
            </a:r>
            <a:endParaRPr lang="en-US" sz="1400" dirty="0"/>
          </a:p>
        </p:txBody>
      </p:sp>
      <p:sp>
        <p:nvSpPr>
          <p:cNvPr id="24" name="Text 22"/>
          <p:cNvSpPr/>
          <p:nvPr/>
        </p:nvSpPr>
        <p:spPr>
          <a:xfrm>
            <a:off x="10058400" y="594360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5 cards</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02 · A CADEIRA VAZIA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PRINCIPAL  ·  Segunda  ·  50s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A cadeira vazia</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Quando o pai parte, o que fica é a saudade.</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E a conta.</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Vida.</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Sala de jantar simples, à noite. Luz amarela baixa, vinda de uma única lâmpada por cima da mesa. Sobre a mesa: papéis, calculadora, chávena de café fria. À cabeceira, uma cadeira vazia. Plano fechado nas mãos de um homem jovem a folhear papéis. Pega no telemóvel, marca um número, hesita, pousa. Olha para a cadeira vazia. Voz off masculina, contida: 'Quando o pai parte, o que fica é a saudade.' Pausa. 'E a conta.' Plano fixo final na cadeira vazia durante 5s. Entra texto em cobre: 'GIANT Vida.' Abaixo, em branco: 'Para que a tua família não herde a fatura.'</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Um funeral digno em Luanda custa hoje entre 6 e 12 salários mínimos. Quando o chefe de família parte, a família herda duas coisas: a perda e a fatura. Cotizar não é amor — cotizar é resposta. Amor é decidir antes.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#GIANTVida #QuemAmaProtegePrimeiro #GIANTSeguros</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02 · A CADEIRA VAZIA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CURTO  ·  Quarta  ·  15s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Deixarias para os teus filhos?</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6 a 12 salários mínimos.</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Deixarias isto para os teus filhos resolverem?</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Vida.</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Câmara fixa, plano único, sobre a cadeira vazia à cabeceira da mesa. Luz amarela baixa. 10s sem som nem texto. Aos 10s entra texto em branco no canto: 'Um funeral digno em Luanda: 6 a 12 salários mínimos.' Aos 13s muda para: 'Deixarias isto para os teus filhos resolverem?' Logótipo GIANT no canto.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A pergunta mais difícil de fazer também é a mais importante.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#GIANTVida #QuemAmaProtegePrimeiro</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02 · A CADEIRA VAZIA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POST ESTÁTICO  ·  Sexta  ·  Feed</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A cadeira fica vazia</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A cadeira fica vazia.</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A conta não.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Vida.</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Imagem da mesa de jantar à noite, com a cadeira vazia à cabeceira. Iluminação amarela, sombras longas, atmosfera contida — sem dramatização. Headline em serifa branca no terço inferior. Selo GIANT Vida discreto no canto.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Há perguntas que adiamos a vida inteira porque doem só de pensar. Mas adiar não é amor — adiar é deixar para os filhos uma conta que tu podias ter pago em vida, em três minutos, sem dor.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#GIANTSeguros #GIANTVida #QuemAmaProtegePrimeiro #Angola</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02 · A CADEIRA VAZIA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STORIES  ·  Sábado  ·  5 cards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Conta antes da conta</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Já fizeste as contas?</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Pergunta para ti mesmo, em silêncio.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Fala com um consultor.</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C1: 'Já fizeste as contas?' — pergunta para reflexão silenciosa. C2: imagem da cadeira vazia com custo médio do funeral. C3: o peso real para quem fica. C4: o que muda com GIANT Vida (até 10x o salário mínimo). C5: logótipo + sticker de link 'Fala com um consultor.'</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Sequência de 5 stories que constroem aritmética emocional do silêncio à decisão.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#QuemAmaProtegePrimeiro</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EA5C0C"/>
          </a:solidFill>
          <a:ln w="12700">
            <a:solidFill>
              <a:srgbClr val="EA5C0C"/>
            </a:solidFill>
            <a:prstDash val="solid"/>
          </a:ln>
        </p:spPr>
      </p:sp>
      <p:sp>
        <p:nvSpPr>
          <p:cNvPr id="3" name="Text 1"/>
          <p:cNvSpPr/>
          <p:nvPr/>
        </p:nvSpPr>
        <p:spPr>
          <a:xfrm>
            <a:off x="640080" y="822960"/>
            <a:ext cx="3657600" cy="365760"/>
          </a:xfrm>
          <a:prstGeom prst="rect">
            <a:avLst/>
          </a:prstGeom>
          <a:noFill/>
          <a:ln/>
        </p:spPr>
        <p:txBody>
          <a:bodyPr wrap="square" lIns="0" tIns="0" rIns="0" bIns="0" rtlCol="0" anchor="ctr"/>
          <a:lstStyle/>
          <a:p>
            <a:pPr indent="0" marL="0">
              <a:buNone/>
            </a:pPr>
            <a:r>
              <a:rPr lang="en-US" sz="1300" b="1" spc="600" kern="0" dirty="0">
                <a:solidFill>
                  <a:srgbClr val="FFFFFF"/>
                </a:solidFill>
                <a:latin typeface="Calibri" pitchFamily="34" charset="0"/>
                <a:ea typeface="Calibri" pitchFamily="34" charset="-122"/>
                <a:cs typeface="Calibri" pitchFamily="34" charset="-120"/>
              </a:rPr>
              <a:t>SEMANA</a:t>
            </a:r>
            <a:endParaRPr lang="en-US" sz="1300" dirty="0"/>
          </a:p>
        </p:txBody>
      </p:sp>
      <p:sp>
        <p:nvSpPr>
          <p:cNvPr id="4" name="Text 2"/>
          <p:cNvSpPr/>
          <p:nvPr/>
        </p:nvSpPr>
        <p:spPr>
          <a:xfrm>
            <a:off x="640080" y="1371600"/>
            <a:ext cx="3474720" cy="3657600"/>
          </a:xfrm>
          <a:prstGeom prst="rect">
            <a:avLst/>
          </a:prstGeom>
          <a:noFill/>
          <a:ln/>
        </p:spPr>
        <p:txBody>
          <a:bodyPr wrap="square" lIns="0" tIns="0" rIns="0" bIns="0" rtlCol="0" anchor="ctr"/>
          <a:lstStyle/>
          <a:p>
            <a:pPr indent="0" marL="0">
              <a:buNone/>
            </a:pPr>
            <a:r>
              <a:rPr lang="en-US" sz="24000" b="1" dirty="0">
                <a:solidFill>
                  <a:srgbClr val="FFFFFF"/>
                </a:solidFill>
                <a:latin typeface="Cambria" pitchFamily="34" charset="0"/>
                <a:ea typeface="Cambria" pitchFamily="34" charset="-122"/>
                <a:cs typeface="Cambria" pitchFamily="34" charset="-120"/>
              </a:rPr>
              <a:t>03</a:t>
            </a:r>
            <a:endParaRPr lang="en-US" sz="24000" dirty="0"/>
          </a:p>
        </p:txBody>
      </p:sp>
      <p:sp>
        <p:nvSpPr>
          <p:cNvPr id="5" name="Text 3"/>
          <p:cNvSpPr/>
          <p:nvPr/>
        </p:nvSpPr>
        <p:spPr>
          <a:xfrm>
            <a:off x="640080" y="6035040"/>
            <a:ext cx="3474720" cy="365760"/>
          </a:xfrm>
          <a:prstGeom prst="rect">
            <a:avLst/>
          </a:prstGeom>
          <a:noFill/>
          <a:ln/>
        </p:spPr>
        <p:txBody>
          <a:bodyPr wrap="square" lIns="0" tIns="0" rIns="0" bIns="0" rtlCol="0" anchor="ctr"/>
          <a:lstStyle/>
          <a:p>
            <a:pPr indent="0" marL="0">
              <a:buNone/>
            </a:pPr>
            <a:r>
              <a:rPr lang="en-US" sz="1100" b="1" spc="300" kern="0" dirty="0">
                <a:solidFill>
                  <a:srgbClr val="FFFFFF"/>
                </a:solidFill>
                <a:latin typeface="Calibri" pitchFamily="34" charset="0"/>
                <a:ea typeface="Calibri" pitchFamily="34" charset="-122"/>
                <a:cs typeface="Calibri" pitchFamily="34" charset="-120"/>
              </a:rPr>
              <a:t>AUTO</a:t>
            </a:r>
            <a:endParaRPr lang="en-US" sz="1100" dirty="0"/>
          </a:p>
        </p:txBody>
      </p:sp>
      <p:sp>
        <p:nvSpPr>
          <p:cNvPr id="6" name="Text 4"/>
          <p:cNvSpPr/>
          <p:nvPr/>
        </p:nvSpPr>
        <p:spPr>
          <a:xfrm>
            <a:off x="4572000" y="1188720"/>
            <a:ext cx="7132320" cy="1280160"/>
          </a:xfrm>
          <a:prstGeom prst="rect">
            <a:avLst/>
          </a:prstGeom>
          <a:noFill/>
          <a:ln/>
        </p:spPr>
        <p:txBody>
          <a:bodyPr wrap="square" lIns="0" tIns="0" rIns="0" bIns="0" rtlCol="0" anchor="ctr"/>
          <a:lstStyle/>
          <a:p>
            <a:pPr indent="0" marL="0">
              <a:buNone/>
            </a:pPr>
            <a:r>
              <a:rPr lang="en-US" sz="4400" b="1" i="1" dirty="0">
                <a:solidFill>
                  <a:srgbClr val="1F1410"/>
                </a:solidFill>
                <a:latin typeface="Cambria" pitchFamily="34" charset="0"/>
                <a:ea typeface="Cambria" pitchFamily="34" charset="-122"/>
                <a:cs typeface="Cambria" pitchFamily="34" charset="-120"/>
              </a:rPr>
              <a:t>A mão antes da porta</a:t>
            </a:r>
            <a:endParaRPr lang="en-US" sz="4400" dirty="0"/>
          </a:p>
        </p:txBody>
      </p:sp>
      <p:sp>
        <p:nvSpPr>
          <p:cNvPr id="7" name="Text 5"/>
          <p:cNvSpPr/>
          <p:nvPr/>
        </p:nvSpPr>
        <p:spPr>
          <a:xfrm>
            <a:off x="4572000" y="2560320"/>
            <a:ext cx="7132320" cy="731520"/>
          </a:xfrm>
          <a:prstGeom prst="rect">
            <a:avLst/>
          </a:prstGeom>
          <a:noFill/>
          <a:ln/>
        </p:spPr>
        <p:txBody>
          <a:bodyPr wrap="square" lIns="0" tIns="0" rIns="0" bIns="0" rtlCol="0" anchor="ctr"/>
          <a:lstStyle/>
          <a:p>
            <a:pPr indent="0" marL="0">
              <a:buNone/>
            </a:pPr>
            <a:r>
              <a:rPr lang="en-US" sz="1400" i="1" dirty="0">
                <a:solidFill>
                  <a:srgbClr val="5A4A3F"/>
                </a:solidFill>
                <a:latin typeface="Calibri" pitchFamily="34" charset="0"/>
                <a:ea typeface="Calibri" pitchFamily="34" charset="-122"/>
                <a:cs typeface="Calibri" pitchFamily="34" charset="-120"/>
              </a:rPr>
              <a:t>O ritual invisível de amor que precede cada saída de casa.</a:t>
            </a:r>
            <a:endParaRPr lang="en-US" sz="1400" dirty="0"/>
          </a:p>
        </p:txBody>
      </p:sp>
      <p:sp>
        <p:nvSpPr>
          <p:cNvPr id="8" name="Text 6"/>
          <p:cNvSpPr/>
          <p:nvPr/>
        </p:nvSpPr>
        <p:spPr>
          <a:xfrm>
            <a:off x="4572000" y="3657600"/>
            <a:ext cx="713232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AS 4 PEÇAS DA SEMANA</a:t>
            </a:r>
            <a:endParaRPr lang="en-US" sz="1000" dirty="0"/>
          </a:p>
        </p:txBody>
      </p:sp>
      <p:sp>
        <p:nvSpPr>
          <p:cNvPr id="9" name="Text 7"/>
          <p:cNvSpPr/>
          <p:nvPr/>
        </p:nvSpPr>
        <p:spPr>
          <a:xfrm>
            <a:off x="4572000" y="402336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01</a:t>
            </a:r>
            <a:endParaRPr lang="en-US" sz="1800" dirty="0"/>
          </a:p>
        </p:txBody>
      </p:sp>
      <p:sp>
        <p:nvSpPr>
          <p:cNvPr id="10" name="Text 8"/>
          <p:cNvSpPr/>
          <p:nvPr/>
        </p:nvSpPr>
        <p:spPr>
          <a:xfrm>
            <a:off x="5029200" y="406908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principal</a:t>
            </a:r>
            <a:endParaRPr lang="en-US" sz="1100" dirty="0"/>
          </a:p>
        </p:txBody>
      </p:sp>
      <p:sp>
        <p:nvSpPr>
          <p:cNvPr id="11" name="Text 9"/>
          <p:cNvSpPr/>
          <p:nvPr/>
        </p:nvSpPr>
        <p:spPr>
          <a:xfrm>
            <a:off x="5029200" y="429768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Vai com cuidado</a:t>
            </a:r>
            <a:endParaRPr lang="en-US" sz="1400" dirty="0"/>
          </a:p>
        </p:txBody>
      </p:sp>
      <p:sp>
        <p:nvSpPr>
          <p:cNvPr id="12" name="Text 10"/>
          <p:cNvSpPr/>
          <p:nvPr/>
        </p:nvSpPr>
        <p:spPr>
          <a:xfrm>
            <a:off x="10058400" y="416052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40s</a:t>
            </a:r>
            <a:endParaRPr lang="en-US" sz="1100" dirty="0"/>
          </a:p>
        </p:txBody>
      </p:sp>
      <p:sp>
        <p:nvSpPr>
          <p:cNvPr id="13" name="Text 11"/>
          <p:cNvSpPr/>
          <p:nvPr/>
        </p:nvSpPr>
        <p:spPr>
          <a:xfrm>
            <a:off x="4572000" y="461772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02</a:t>
            </a:r>
            <a:endParaRPr lang="en-US" sz="1800" dirty="0"/>
          </a:p>
        </p:txBody>
      </p:sp>
      <p:sp>
        <p:nvSpPr>
          <p:cNvPr id="14" name="Text 12"/>
          <p:cNvSpPr/>
          <p:nvPr/>
        </p:nvSpPr>
        <p:spPr>
          <a:xfrm>
            <a:off x="5029200" y="466344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curto</a:t>
            </a:r>
            <a:endParaRPr lang="en-US" sz="1100" dirty="0"/>
          </a:p>
        </p:txBody>
      </p:sp>
      <p:sp>
        <p:nvSpPr>
          <p:cNvPr id="15" name="Text 13"/>
          <p:cNvSpPr/>
          <p:nvPr/>
        </p:nvSpPr>
        <p:spPr>
          <a:xfrm>
            <a:off x="5029200" y="489204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Pelo menos uma já passou</a:t>
            </a:r>
            <a:endParaRPr lang="en-US" sz="1400" dirty="0"/>
          </a:p>
        </p:txBody>
      </p:sp>
      <p:sp>
        <p:nvSpPr>
          <p:cNvPr id="16" name="Text 14"/>
          <p:cNvSpPr/>
          <p:nvPr/>
        </p:nvSpPr>
        <p:spPr>
          <a:xfrm>
            <a:off x="10058400" y="475488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20s</a:t>
            </a:r>
            <a:endParaRPr lang="en-US" sz="1100" dirty="0"/>
          </a:p>
        </p:txBody>
      </p:sp>
      <p:sp>
        <p:nvSpPr>
          <p:cNvPr id="17" name="Text 15"/>
          <p:cNvSpPr/>
          <p:nvPr/>
        </p:nvSpPr>
        <p:spPr>
          <a:xfrm>
            <a:off x="4572000" y="521208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03</a:t>
            </a:r>
            <a:endParaRPr lang="en-US" sz="1800" dirty="0"/>
          </a:p>
        </p:txBody>
      </p:sp>
      <p:sp>
        <p:nvSpPr>
          <p:cNvPr id="18" name="Text 16"/>
          <p:cNvSpPr/>
          <p:nvPr/>
        </p:nvSpPr>
        <p:spPr>
          <a:xfrm>
            <a:off x="5029200" y="525780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Carrossel feed</a:t>
            </a:r>
            <a:endParaRPr lang="en-US" sz="1100" dirty="0"/>
          </a:p>
        </p:txBody>
      </p:sp>
      <p:sp>
        <p:nvSpPr>
          <p:cNvPr id="19" name="Text 17"/>
          <p:cNvSpPr/>
          <p:nvPr/>
        </p:nvSpPr>
        <p:spPr>
          <a:xfrm>
            <a:off x="5029200" y="548640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Da ternura ao seguro</a:t>
            </a:r>
            <a:endParaRPr lang="en-US" sz="1400" dirty="0"/>
          </a:p>
        </p:txBody>
      </p:sp>
      <p:sp>
        <p:nvSpPr>
          <p:cNvPr id="20" name="Text 18"/>
          <p:cNvSpPr/>
          <p:nvPr/>
        </p:nvSpPr>
        <p:spPr>
          <a:xfrm>
            <a:off x="10058400" y="534924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4 slides</a:t>
            </a:r>
            <a:endParaRPr lang="en-US" sz="1100" dirty="0"/>
          </a:p>
        </p:txBody>
      </p:sp>
      <p:sp>
        <p:nvSpPr>
          <p:cNvPr id="21" name="Text 19"/>
          <p:cNvSpPr/>
          <p:nvPr/>
        </p:nvSpPr>
        <p:spPr>
          <a:xfrm>
            <a:off x="4572000" y="580644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04</a:t>
            </a:r>
            <a:endParaRPr lang="en-US" sz="1800" dirty="0"/>
          </a:p>
        </p:txBody>
      </p:sp>
      <p:sp>
        <p:nvSpPr>
          <p:cNvPr id="22" name="Text 20"/>
          <p:cNvSpPr/>
          <p:nvPr/>
        </p:nvSpPr>
        <p:spPr>
          <a:xfrm>
            <a:off x="5029200" y="585216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Stories</a:t>
            </a:r>
            <a:endParaRPr lang="en-US" sz="1100" dirty="0"/>
          </a:p>
        </p:txBody>
      </p:sp>
      <p:sp>
        <p:nvSpPr>
          <p:cNvPr id="23" name="Text 21"/>
          <p:cNvSpPr/>
          <p:nvPr/>
        </p:nvSpPr>
        <p:spPr>
          <a:xfrm>
            <a:off x="5029200" y="608076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Quase 100% diz sim</a:t>
            </a:r>
            <a:endParaRPr lang="en-US" sz="1400" dirty="0"/>
          </a:p>
        </p:txBody>
      </p:sp>
      <p:sp>
        <p:nvSpPr>
          <p:cNvPr id="24" name="Text 22"/>
          <p:cNvSpPr/>
          <p:nvPr/>
        </p:nvSpPr>
        <p:spPr>
          <a:xfrm>
            <a:off x="10058400" y="594360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4 cards</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03 · A MÃO ANTES DA PORTA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PRINCIPAL  ·  Segunda  ·  40s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Vai com cuidado</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Ela diz: vai com cuidado.</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Tu vais. E depois?</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Auto.</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Plano fechado nas mãos de uma mulher mais velha a ajeitar o colarinho do filho adulto. Não se vêem rostos completos — só o gesto. Anéis nos dedos dela, mão grande dele. Atrás, desfocada, chave de carro pendurada. Corte. Plano da porta de casa a fechar. Som da porta. Pausa de 1s. Plano dela à janela, de costas, a ver o filho entrar no carro. Som do motor a arrancar. Plano dela ainda à janela. Som ambiente baixa para silêncio. Entra texto em branco: 'Ela diz: vai com cuidado.' Pausa. 'Tu vais. E depois?' Fade para cobre: 'GIANT Auto. Porque o cuidado dela não cobre a estrada.'</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Todas as mães angolanas dizem a mesma frase. Todas as esposas tocam na mão antes do volante. Todos os filhos saem com esse gesto no ombro — e poucos pensam no que vem a seguir. O amor delas é o gesto. O teu amor é tomar a decisão.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#GIANTAuto #QuemAmaProtegePrimeiro #GIANTSeguros</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03 · A MÃO ANTES DA PORTA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CURTO  ·  Quarta  ·  20s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Pelo menos uma já passou</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Pensa em três pessoas próximas.</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Pelo menos uma já passou por isto.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Auto.</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Cortes secos de 6 segundos cada: close da mão de uma esposa a tocar a mão do marido sobre o volante; close da chave a entrar na ignição; close do retrovisor; close do pé a carregar no pedal; plano da estrada vista do banco do passageiro. Texto fixo durante todo o reel, centrado em branco com fundo translúcido: 'Pensa em três pessoas próximas. Pelo menos uma já passou por isto.' Fade para logótipo GIANT.</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Os números angolanos de sinistralidade rodoviária são duros e tu já sabes isso — porque conheces alguém.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#GIANTAuto #QuemAmaProtegePrimeiro</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03 · A MÃO ANTES DA PORTA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CARROSSEL FEED  ·  Sexta  ·  4 slides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Da ternura ao seguro</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Ela diz vai com cuidado.</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Tu vais. E depois?</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Não deixes só nas mãos do destino.</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Slide 1: foto das mãos no colarinho, sobreposto 'Ela diz vai com cuidado.' Slide 2: fundo navy, em cobre grande '+ de 5 mil acidentes rodoviários registados em Angola por ano. Tu conheces alguém.' Slide 3: fundo cream, texto explica o que cobre GIANT Auto. Slide 4: logótipo + CTA 'Não deixes só nas mãos do destino.'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Existe uma ternura que só as mães angolanas conseguem traduzir num único gesto. Ajeitar o colarinho. Tocar na mão. Dizer baixinho vai com cuidado. Esse amor faz tudo o que pode. A partir do volante, é contigo. Quem ama protege primeiro. GIANT Auto.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#GIANTAuto #QuemAmaProtegePrimeiro #GIANTSeguros #Angola</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31520" y="64008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ÍNDICE</a:t>
            </a:r>
            <a:endParaRPr lang="en-US" sz="1100" dirty="0"/>
          </a:p>
        </p:txBody>
      </p:sp>
      <p:sp>
        <p:nvSpPr>
          <p:cNvPr id="3" name="Text 1"/>
          <p:cNvSpPr/>
          <p:nvPr/>
        </p:nvSpPr>
        <p:spPr>
          <a:xfrm>
            <a:off x="731520" y="914400"/>
            <a:ext cx="10972800" cy="914400"/>
          </a:xfrm>
          <a:prstGeom prst="rect">
            <a:avLst/>
          </a:prstGeom>
          <a:noFill/>
          <a:ln/>
        </p:spPr>
        <p:txBody>
          <a:bodyPr wrap="square" lIns="0" tIns="0" rIns="0" bIns="0" rtlCol="0" anchor="ctr"/>
          <a:lstStyle/>
          <a:p>
            <a:pPr indent="0" marL="0">
              <a:buNone/>
            </a:pPr>
            <a:r>
              <a:rPr lang="en-US" sz="3800" b="1" dirty="0">
                <a:solidFill>
                  <a:srgbClr val="1F1410"/>
                </a:solidFill>
                <a:latin typeface="Cambria" pitchFamily="34" charset="0"/>
                <a:ea typeface="Cambria" pitchFamily="34" charset="-122"/>
                <a:cs typeface="Cambria" pitchFamily="34" charset="-120"/>
              </a:rPr>
              <a:t>O que vai encontrar neste documento.</a:t>
            </a:r>
            <a:endParaRPr lang="en-US" sz="3800" dirty="0"/>
          </a:p>
        </p:txBody>
      </p:sp>
      <p:sp>
        <p:nvSpPr>
          <p:cNvPr id="4" name="Text 2"/>
          <p:cNvSpPr/>
          <p:nvPr/>
        </p:nvSpPr>
        <p:spPr>
          <a:xfrm>
            <a:off x="731520" y="2468880"/>
            <a:ext cx="914400" cy="640080"/>
          </a:xfrm>
          <a:prstGeom prst="rect">
            <a:avLst/>
          </a:prstGeom>
          <a:noFill/>
          <a:ln/>
        </p:spPr>
        <p:txBody>
          <a:bodyPr wrap="square" lIns="0" tIns="0" rIns="0" bIns="0" rtlCol="0" anchor="ctr"/>
          <a:lstStyle/>
          <a:p>
            <a:pPr indent="0" marL="0">
              <a:buNone/>
            </a:pPr>
            <a:r>
              <a:rPr lang="en-US" sz="3800" b="1" dirty="0">
                <a:solidFill>
                  <a:srgbClr val="EA5C0C"/>
                </a:solidFill>
                <a:latin typeface="Cambria" pitchFamily="34" charset="0"/>
                <a:ea typeface="Cambria" pitchFamily="34" charset="-122"/>
                <a:cs typeface="Cambria" pitchFamily="34" charset="-120"/>
              </a:rPr>
              <a:t>01</a:t>
            </a:r>
            <a:endParaRPr lang="en-US" sz="3800" dirty="0"/>
          </a:p>
        </p:txBody>
      </p:sp>
      <p:sp>
        <p:nvSpPr>
          <p:cNvPr id="5" name="Text 3"/>
          <p:cNvSpPr/>
          <p:nvPr/>
        </p:nvSpPr>
        <p:spPr>
          <a:xfrm>
            <a:off x="1737360" y="2468880"/>
            <a:ext cx="3657600" cy="457200"/>
          </a:xfrm>
          <a:prstGeom prst="rect">
            <a:avLst/>
          </a:prstGeom>
          <a:noFill/>
          <a:ln/>
        </p:spPr>
        <p:txBody>
          <a:bodyPr wrap="square" lIns="0" tIns="0" rIns="0" bIns="0" rtlCol="0" anchor="ctr"/>
          <a:lstStyle/>
          <a:p>
            <a:pPr indent="0" marL="0">
              <a:buNone/>
            </a:pPr>
            <a:r>
              <a:rPr lang="en-US" sz="2000" b="1" dirty="0">
                <a:solidFill>
                  <a:srgbClr val="1F1410"/>
                </a:solidFill>
                <a:latin typeface="Cambria" pitchFamily="34" charset="0"/>
                <a:ea typeface="Cambria" pitchFamily="34" charset="-122"/>
                <a:cs typeface="Cambria" pitchFamily="34" charset="-120"/>
              </a:rPr>
              <a:t>A narrativa</a:t>
            </a:r>
            <a:endParaRPr lang="en-US" sz="2000" dirty="0"/>
          </a:p>
        </p:txBody>
      </p:sp>
      <p:sp>
        <p:nvSpPr>
          <p:cNvPr id="6" name="Text 4"/>
          <p:cNvSpPr/>
          <p:nvPr/>
        </p:nvSpPr>
        <p:spPr>
          <a:xfrm>
            <a:off x="5486400" y="2542032"/>
            <a:ext cx="6217920" cy="640080"/>
          </a:xfrm>
          <a:prstGeom prst="rect">
            <a:avLst/>
          </a:prstGeom>
          <a:noFill/>
          <a:ln/>
        </p:spPr>
        <p:txBody>
          <a:bodyPr wrap="square" lIns="0" tIns="0" rIns="0" bIns="0" rtlCol="0" anchor="ctr"/>
          <a:lstStyle/>
          <a:p>
            <a:pPr indent="0" marL="0">
              <a:buNone/>
            </a:pPr>
            <a:r>
              <a:rPr lang="en-US" sz="1300" dirty="0">
                <a:solidFill>
                  <a:srgbClr val="5A4A3F"/>
                </a:solidFill>
                <a:latin typeface="Calibri" pitchFamily="34" charset="0"/>
                <a:ea typeface="Calibri" pitchFamily="34" charset="-122"/>
                <a:cs typeface="Calibri" pitchFamily="34" charset="-120"/>
              </a:rPr>
              <a:t>A tese que atravessa todas as peças: quem ama de verdade decide antes.</a:t>
            </a:r>
            <a:endParaRPr lang="en-US" sz="1300" dirty="0"/>
          </a:p>
        </p:txBody>
      </p:sp>
      <p:sp>
        <p:nvSpPr>
          <p:cNvPr id="7" name="Text 5"/>
          <p:cNvSpPr/>
          <p:nvPr/>
        </p:nvSpPr>
        <p:spPr>
          <a:xfrm>
            <a:off x="731520" y="3246120"/>
            <a:ext cx="914400" cy="640080"/>
          </a:xfrm>
          <a:prstGeom prst="rect">
            <a:avLst/>
          </a:prstGeom>
          <a:noFill/>
          <a:ln/>
        </p:spPr>
        <p:txBody>
          <a:bodyPr wrap="square" lIns="0" tIns="0" rIns="0" bIns="0" rtlCol="0" anchor="ctr"/>
          <a:lstStyle/>
          <a:p>
            <a:pPr indent="0" marL="0">
              <a:buNone/>
            </a:pPr>
            <a:r>
              <a:rPr lang="en-US" sz="3800" b="1" dirty="0">
                <a:solidFill>
                  <a:srgbClr val="EA5C0C"/>
                </a:solidFill>
                <a:latin typeface="Cambria" pitchFamily="34" charset="0"/>
                <a:ea typeface="Cambria" pitchFamily="34" charset="-122"/>
                <a:cs typeface="Cambria" pitchFamily="34" charset="-120"/>
              </a:rPr>
              <a:t>02</a:t>
            </a:r>
            <a:endParaRPr lang="en-US" sz="3800" dirty="0"/>
          </a:p>
        </p:txBody>
      </p:sp>
      <p:sp>
        <p:nvSpPr>
          <p:cNvPr id="8" name="Text 6"/>
          <p:cNvSpPr/>
          <p:nvPr/>
        </p:nvSpPr>
        <p:spPr>
          <a:xfrm>
            <a:off x="1737360" y="3246120"/>
            <a:ext cx="3657600" cy="457200"/>
          </a:xfrm>
          <a:prstGeom prst="rect">
            <a:avLst/>
          </a:prstGeom>
          <a:noFill/>
          <a:ln/>
        </p:spPr>
        <p:txBody>
          <a:bodyPr wrap="square" lIns="0" tIns="0" rIns="0" bIns="0" rtlCol="0" anchor="ctr"/>
          <a:lstStyle/>
          <a:p>
            <a:pPr indent="0" marL="0">
              <a:buNone/>
            </a:pPr>
            <a:r>
              <a:rPr lang="en-US" sz="2000" b="1" dirty="0">
                <a:solidFill>
                  <a:srgbClr val="1F1410"/>
                </a:solidFill>
                <a:latin typeface="Cambria" pitchFamily="34" charset="0"/>
                <a:ea typeface="Cambria" pitchFamily="34" charset="-122"/>
                <a:cs typeface="Cambria" pitchFamily="34" charset="-120"/>
              </a:rPr>
              <a:t>Cadência semanal</a:t>
            </a:r>
            <a:endParaRPr lang="en-US" sz="2000" dirty="0"/>
          </a:p>
        </p:txBody>
      </p:sp>
      <p:sp>
        <p:nvSpPr>
          <p:cNvPr id="9" name="Text 7"/>
          <p:cNvSpPr/>
          <p:nvPr/>
        </p:nvSpPr>
        <p:spPr>
          <a:xfrm>
            <a:off x="5486400" y="3319272"/>
            <a:ext cx="6217920" cy="640080"/>
          </a:xfrm>
          <a:prstGeom prst="rect">
            <a:avLst/>
          </a:prstGeom>
          <a:noFill/>
          <a:ln/>
        </p:spPr>
        <p:txBody>
          <a:bodyPr wrap="square" lIns="0" tIns="0" rIns="0" bIns="0" rtlCol="0" anchor="ctr"/>
          <a:lstStyle/>
          <a:p>
            <a:pPr indent="0" marL="0">
              <a:buNone/>
            </a:pPr>
            <a:r>
              <a:rPr lang="en-US" sz="1300" dirty="0">
                <a:solidFill>
                  <a:srgbClr val="5A4A3F"/>
                </a:solidFill>
                <a:latin typeface="Calibri" pitchFamily="34" charset="0"/>
                <a:ea typeface="Calibri" pitchFamily="34" charset="-122"/>
                <a:cs typeface="Calibri" pitchFamily="34" charset="-120"/>
              </a:rPr>
              <a:t>Ritmo fixo de quatro conteúdos por semana, em dias previsíveis.</a:t>
            </a:r>
            <a:endParaRPr lang="en-US" sz="1300" dirty="0"/>
          </a:p>
        </p:txBody>
      </p:sp>
      <p:sp>
        <p:nvSpPr>
          <p:cNvPr id="10" name="Text 8"/>
          <p:cNvSpPr/>
          <p:nvPr/>
        </p:nvSpPr>
        <p:spPr>
          <a:xfrm>
            <a:off x="731520" y="4023360"/>
            <a:ext cx="914400" cy="640080"/>
          </a:xfrm>
          <a:prstGeom prst="rect">
            <a:avLst/>
          </a:prstGeom>
          <a:noFill/>
          <a:ln/>
        </p:spPr>
        <p:txBody>
          <a:bodyPr wrap="square" lIns="0" tIns="0" rIns="0" bIns="0" rtlCol="0" anchor="ctr"/>
          <a:lstStyle/>
          <a:p>
            <a:pPr indent="0" marL="0">
              <a:buNone/>
            </a:pPr>
            <a:r>
              <a:rPr lang="en-US" sz="3800" b="1" dirty="0">
                <a:solidFill>
                  <a:srgbClr val="EA5C0C"/>
                </a:solidFill>
                <a:latin typeface="Cambria" pitchFamily="34" charset="0"/>
                <a:ea typeface="Cambria" pitchFamily="34" charset="-122"/>
                <a:cs typeface="Cambria" pitchFamily="34" charset="-120"/>
              </a:rPr>
              <a:t>03</a:t>
            </a:r>
            <a:endParaRPr lang="en-US" sz="3800" dirty="0"/>
          </a:p>
        </p:txBody>
      </p:sp>
      <p:sp>
        <p:nvSpPr>
          <p:cNvPr id="11" name="Text 9"/>
          <p:cNvSpPr/>
          <p:nvPr/>
        </p:nvSpPr>
        <p:spPr>
          <a:xfrm>
            <a:off x="1737360" y="4023360"/>
            <a:ext cx="3657600" cy="457200"/>
          </a:xfrm>
          <a:prstGeom prst="rect">
            <a:avLst/>
          </a:prstGeom>
          <a:noFill/>
          <a:ln/>
        </p:spPr>
        <p:txBody>
          <a:bodyPr wrap="square" lIns="0" tIns="0" rIns="0" bIns="0" rtlCol="0" anchor="ctr"/>
          <a:lstStyle/>
          <a:p>
            <a:pPr indent="0" marL="0">
              <a:buNone/>
            </a:pPr>
            <a:r>
              <a:rPr lang="en-US" sz="2000" b="1" dirty="0">
                <a:solidFill>
                  <a:srgbClr val="1F1410"/>
                </a:solidFill>
                <a:latin typeface="Cambria" pitchFamily="34" charset="0"/>
                <a:ea typeface="Cambria" pitchFamily="34" charset="-122"/>
                <a:cs typeface="Cambria" pitchFamily="34" charset="-120"/>
              </a:rPr>
              <a:t>As 7 semanas</a:t>
            </a:r>
            <a:endParaRPr lang="en-US" sz="2000" dirty="0"/>
          </a:p>
        </p:txBody>
      </p:sp>
      <p:sp>
        <p:nvSpPr>
          <p:cNvPr id="12" name="Text 10"/>
          <p:cNvSpPr/>
          <p:nvPr/>
        </p:nvSpPr>
        <p:spPr>
          <a:xfrm>
            <a:off x="5486400" y="4096512"/>
            <a:ext cx="6217920" cy="640080"/>
          </a:xfrm>
          <a:prstGeom prst="rect">
            <a:avLst/>
          </a:prstGeom>
          <a:noFill/>
          <a:ln/>
        </p:spPr>
        <p:txBody>
          <a:bodyPr wrap="square" lIns="0" tIns="0" rIns="0" bIns="0" rtlCol="0" anchor="ctr"/>
          <a:lstStyle/>
          <a:p>
            <a:pPr indent="0" marL="0">
              <a:buNone/>
            </a:pPr>
            <a:r>
              <a:rPr lang="en-US" sz="1300" dirty="0">
                <a:solidFill>
                  <a:srgbClr val="5A4A3F"/>
                </a:solidFill>
                <a:latin typeface="Calibri" pitchFamily="34" charset="0"/>
                <a:ea typeface="Calibri" pitchFamily="34" charset="-122"/>
                <a:cs typeface="Calibri" pitchFamily="34" charset="-120"/>
              </a:rPr>
              <a:t>Plano detalhado com roteiros, posts, headlines, subheads, CTAs e legendas.</a:t>
            </a:r>
            <a:endParaRPr lang="en-US" sz="1300" dirty="0"/>
          </a:p>
        </p:txBody>
      </p:sp>
      <p:sp>
        <p:nvSpPr>
          <p:cNvPr id="13" name="Text 11"/>
          <p:cNvSpPr/>
          <p:nvPr/>
        </p:nvSpPr>
        <p:spPr>
          <a:xfrm>
            <a:off x="731520" y="4800600"/>
            <a:ext cx="914400" cy="640080"/>
          </a:xfrm>
          <a:prstGeom prst="rect">
            <a:avLst/>
          </a:prstGeom>
          <a:noFill/>
          <a:ln/>
        </p:spPr>
        <p:txBody>
          <a:bodyPr wrap="square" lIns="0" tIns="0" rIns="0" bIns="0" rtlCol="0" anchor="ctr"/>
          <a:lstStyle/>
          <a:p>
            <a:pPr indent="0" marL="0">
              <a:buNone/>
            </a:pPr>
            <a:r>
              <a:rPr lang="en-US" sz="3800" b="1" dirty="0">
                <a:solidFill>
                  <a:srgbClr val="EA5C0C"/>
                </a:solidFill>
                <a:latin typeface="Cambria" pitchFamily="34" charset="0"/>
                <a:ea typeface="Cambria" pitchFamily="34" charset="-122"/>
                <a:cs typeface="Cambria" pitchFamily="34" charset="-120"/>
              </a:rPr>
              <a:t>04</a:t>
            </a:r>
            <a:endParaRPr lang="en-US" sz="3800" dirty="0"/>
          </a:p>
        </p:txBody>
      </p:sp>
      <p:sp>
        <p:nvSpPr>
          <p:cNvPr id="14" name="Text 12"/>
          <p:cNvSpPr/>
          <p:nvPr/>
        </p:nvSpPr>
        <p:spPr>
          <a:xfrm>
            <a:off x="1737360" y="4800600"/>
            <a:ext cx="3657600" cy="457200"/>
          </a:xfrm>
          <a:prstGeom prst="rect">
            <a:avLst/>
          </a:prstGeom>
          <a:noFill/>
          <a:ln/>
        </p:spPr>
        <p:txBody>
          <a:bodyPr wrap="square" lIns="0" tIns="0" rIns="0" bIns="0" rtlCol="0" anchor="ctr"/>
          <a:lstStyle/>
          <a:p>
            <a:pPr indent="0" marL="0">
              <a:buNone/>
            </a:pPr>
            <a:r>
              <a:rPr lang="en-US" sz="2000" b="1" dirty="0">
                <a:solidFill>
                  <a:srgbClr val="1F1410"/>
                </a:solidFill>
                <a:latin typeface="Cambria" pitchFamily="34" charset="0"/>
                <a:ea typeface="Cambria" pitchFamily="34" charset="-122"/>
                <a:cs typeface="Cambria" pitchFamily="34" charset="-120"/>
              </a:rPr>
              <a:t>Programa Seguro Para Todos</a:t>
            </a:r>
            <a:endParaRPr lang="en-US" sz="2000" dirty="0"/>
          </a:p>
        </p:txBody>
      </p:sp>
      <p:sp>
        <p:nvSpPr>
          <p:cNvPr id="15" name="Text 13"/>
          <p:cNvSpPr/>
          <p:nvPr/>
        </p:nvSpPr>
        <p:spPr>
          <a:xfrm>
            <a:off x="5486400" y="4873752"/>
            <a:ext cx="6217920" cy="640080"/>
          </a:xfrm>
          <a:prstGeom prst="rect">
            <a:avLst/>
          </a:prstGeom>
          <a:noFill/>
          <a:ln/>
        </p:spPr>
        <p:txBody>
          <a:bodyPr wrap="square" lIns="0" tIns="0" rIns="0" bIns="0" rtlCol="0" anchor="ctr"/>
          <a:lstStyle/>
          <a:p>
            <a:pPr indent="0" marL="0">
              <a:buNone/>
            </a:pPr>
            <a:r>
              <a:rPr lang="en-US" sz="1300" dirty="0">
                <a:solidFill>
                  <a:srgbClr val="5A4A3F"/>
                </a:solidFill>
                <a:latin typeface="Calibri" pitchFamily="34" charset="0"/>
                <a:ea typeface="Calibri" pitchFamily="34" charset="-122"/>
                <a:cs typeface="Calibri" pitchFamily="34" charset="-120"/>
              </a:rPr>
              <a:t>Continuação por 3 semanas com a Figura Pública. Quatro episódios, quatro produtos.</a:t>
            </a:r>
            <a:endParaRPr lang="en-US" sz="1300" dirty="0"/>
          </a:p>
        </p:txBody>
      </p:sp>
      <p:sp>
        <p:nvSpPr>
          <p:cNvPr id="16" name="Text 14"/>
          <p:cNvSpPr/>
          <p:nvPr/>
        </p:nvSpPr>
        <p:spPr>
          <a:xfrm>
            <a:off x="731520" y="5577840"/>
            <a:ext cx="914400" cy="640080"/>
          </a:xfrm>
          <a:prstGeom prst="rect">
            <a:avLst/>
          </a:prstGeom>
          <a:noFill/>
          <a:ln/>
        </p:spPr>
        <p:txBody>
          <a:bodyPr wrap="square" lIns="0" tIns="0" rIns="0" bIns="0" rtlCol="0" anchor="ctr"/>
          <a:lstStyle/>
          <a:p>
            <a:pPr indent="0" marL="0">
              <a:buNone/>
            </a:pPr>
            <a:r>
              <a:rPr lang="en-US" sz="3800" b="1" dirty="0">
                <a:solidFill>
                  <a:srgbClr val="EA5C0C"/>
                </a:solidFill>
                <a:latin typeface="Cambria" pitchFamily="34" charset="0"/>
                <a:ea typeface="Cambria" pitchFamily="34" charset="-122"/>
                <a:cs typeface="Cambria" pitchFamily="34" charset="-120"/>
              </a:rPr>
              <a:t>05</a:t>
            </a:r>
            <a:endParaRPr lang="en-US" sz="3800" dirty="0"/>
          </a:p>
        </p:txBody>
      </p:sp>
      <p:sp>
        <p:nvSpPr>
          <p:cNvPr id="17" name="Text 15"/>
          <p:cNvSpPr/>
          <p:nvPr/>
        </p:nvSpPr>
        <p:spPr>
          <a:xfrm>
            <a:off x="1737360" y="5577840"/>
            <a:ext cx="3657600" cy="457200"/>
          </a:xfrm>
          <a:prstGeom prst="rect">
            <a:avLst/>
          </a:prstGeom>
          <a:noFill/>
          <a:ln/>
        </p:spPr>
        <p:txBody>
          <a:bodyPr wrap="square" lIns="0" tIns="0" rIns="0" bIns="0" rtlCol="0" anchor="ctr"/>
          <a:lstStyle/>
          <a:p>
            <a:pPr indent="0" marL="0">
              <a:buNone/>
            </a:pPr>
            <a:r>
              <a:rPr lang="en-US" sz="2000" b="1" dirty="0">
                <a:solidFill>
                  <a:srgbClr val="1F1410"/>
                </a:solidFill>
                <a:latin typeface="Cambria" pitchFamily="34" charset="0"/>
                <a:ea typeface="Cambria" pitchFamily="34" charset="-122"/>
                <a:cs typeface="Cambria" pitchFamily="34" charset="-120"/>
              </a:rPr>
              <a:t>Encerramento</a:t>
            </a:r>
            <a:endParaRPr lang="en-US" sz="2000" dirty="0"/>
          </a:p>
        </p:txBody>
      </p:sp>
      <p:sp>
        <p:nvSpPr>
          <p:cNvPr id="18" name="Text 16"/>
          <p:cNvSpPr/>
          <p:nvPr/>
        </p:nvSpPr>
        <p:spPr>
          <a:xfrm>
            <a:off x="5486400" y="5650992"/>
            <a:ext cx="6217920" cy="640080"/>
          </a:xfrm>
          <a:prstGeom prst="rect">
            <a:avLst/>
          </a:prstGeom>
          <a:noFill/>
          <a:ln/>
        </p:spPr>
        <p:txBody>
          <a:bodyPr wrap="square" lIns="0" tIns="0" rIns="0" bIns="0" rtlCol="0" anchor="ctr"/>
          <a:lstStyle/>
          <a:p>
            <a:pPr indent="0" marL="0">
              <a:buNone/>
            </a:pPr>
            <a:r>
              <a:rPr lang="en-US" sz="1300" dirty="0">
                <a:solidFill>
                  <a:srgbClr val="5A4A3F"/>
                </a:solidFill>
                <a:latin typeface="Calibri" pitchFamily="34" charset="0"/>
                <a:ea typeface="Calibri" pitchFamily="34" charset="-122"/>
                <a:cs typeface="Calibri" pitchFamily="34" charset="-120"/>
              </a:rPr>
              <a:t>Resumo final e tagline da campanha.</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03 · A MÃO ANTES DA PORTA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STORIES  ·  Domingo  ·  4 cards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Quase 100% diz sim</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Conheces alguém que já teve um acidente?</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Quase 100% vai dizer sim.</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Auto · liga já.</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C1: enquete 'Conheces alguém que já teve um acidente?' SIM/NÃO. C2: revelação 'Quase 100% das respostas vai dizer sim. Os acidentes em Angola não são raros — são quotidiano.' C3: imagem das mãos no volante. 'O cuidado de quem te ama termina à porta de casa. O resto é decisão tua.' C4: logótipo + sticker de link GIANT Auto.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Sequência de 4 stories com enquete forte para gerar engagement imediato.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#QuemAmaProtegePrimeiro</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EA5C0C"/>
          </a:solidFill>
          <a:ln w="12700">
            <a:solidFill>
              <a:srgbClr val="EA5C0C"/>
            </a:solidFill>
            <a:prstDash val="solid"/>
          </a:ln>
        </p:spPr>
      </p:sp>
      <p:sp>
        <p:nvSpPr>
          <p:cNvPr id="3" name="Text 1"/>
          <p:cNvSpPr/>
          <p:nvPr/>
        </p:nvSpPr>
        <p:spPr>
          <a:xfrm>
            <a:off x="640080" y="822960"/>
            <a:ext cx="3657600" cy="365760"/>
          </a:xfrm>
          <a:prstGeom prst="rect">
            <a:avLst/>
          </a:prstGeom>
          <a:noFill/>
          <a:ln/>
        </p:spPr>
        <p:txBody>
          <a:bodyPr wrap="square" lIns="0" tIns="0" rIns="0" bIns="0" rtlCol="0" anchor="ctr"/>
          <a:lstStyle/>
          <a:p>
            <a:pPr indent="0" marL="0">
              <a:buNone/>
            </a:pPr>
            <a:r>
              <a:rPr lang="en-US" sz="1300" b="1" spc="600" kern="0" dirty="0">
                <a:solidFill>
                  <a:srgbClr val="FFFFFF"/>
                </a:solidFill>
                <a:latin typeface="Calibri" pitchFamily="34" charset="0"/>
                <a:ea typeface="Calibri" pitchFamily="34" charset="-122"/>
                <a:cs typeface="Calibri" pitchFamily="34" charset="-120"/>
              </a:rPr>
              <a:t>SEMANA</a:t>
            </a:r>
            <a:endParaRPr lang="en-US" sz="1300" dirty="0"/>
          </a:p>
        </p:txBody>
      </p:sp>
      <p:sp>
        <p:nvSpPr>
          <p:cNvPr id="4" name="Text 2"/>
          <p:cNvSpPr/>
          <p:nvPr/>
        </p:nvSpPr>
        <p:spPr>
          <a:xfrm>
            <a:off x="640080" y="1371600"/>
            <a:ext cx="3474720" cy="3657600"/>
          </a:xfrm>
          <a:prstGeom prst="rect">
            <a:avLst/>
          </a:prstGeom>
          <a:noFill/>
          <a:ln/>
        </p:spPr>
        <p:txBody>
          <a:bodyPr wrap="square" lIns="0" tIns="0" rIns="0" bIns="0" rtlCol="0" anchor="ctr"/>
          <a:lstStyle/>
          <a:p>
            <a:pPr indent="0" marL="0">
              <a:buNone/>
            </a:pPr>
            <a:r>
              <a:rPr lang="en-US" sz="24000" b="1" dirty="0">
                <a:solidFill>
                  <a:srgbClr val="FFFFFF"/>
                </a:solidFill>
                <a:latin typeface="Cambria" pitchFamily="34" charset="0"/>
                <a:ea typeface="Cambria" pitchFamily="34" charset="-122"/>
                <a:cs typeface="Cambria" pitchFamily="34" charset="-120"/>
              </a:rPr>
              <a:t>04</a:t>
            </a:r>
            <a:endParaRPr lang="en-US" sz="24000" dirty="0"/>
          </a:p>
        </p:txBody>
      </p:sp>
      <p:sp>
        <p:nvSpPr>
          <p:cNvPr id="5" name="Text 3"/>
          <p:cNvSpPr/>
          <p:nvPr/>
        </p:nvSpPr>
        <p:spPr>
          <a:xfrm>
            <a:off x="640080" y="6035040"/>
            <a:ext cx="3474720" cy="365760"/>
          </a:xfrm>
          <a:prstGeom prst="rect">
            <a:avLst/>
          </a:prstGeom>
          <a:noFill/>
          <a:ln/>
        </p:spPr>
        <p:txBody>
          <a:bodyPr wrap="square" lIns="0" tIns="0" rIns="0" bIns="0" rtlCol="0" anchor="ctr"/>
          <a:lstStyle/>
          <a:p>
            <a:pPr indent="0" marL="0">
              <a:buNone/>
            </a:pPr>
            <a:r>
              <a:rPr lang="en-US" sz="1100" b="1" spc="300" kern="0" dirty="0">
                <a:solidFill>
                  <a:srgbClr val="FFFFFF"/>
                </a:solidFill>
                <a:latin typeface="Calibri" pitchFamily="34" charset="0"/>
                <a:ea typeface="Calibri" pitchFamily="34" charset="-122"/>
                <a:cs typeface="Calibri" pitchFamily="34" charset="-120"/>
              </a:rPr>
              <a:t>NEGÓCIO</a:t>
            </a:r>
            <a:endParaRPr lang="en-US" sz="1100" dirty="0"/>
          </a:p>
        </p:txBody>
      </p:sp>
      <p:sp>
        <p:nvSpPr>
          <p:cNvPr id="6" name="Text 4"/>
          <p:cNvSpPr/>
          <p:nvPr/>
        </p:nvSpPr>
        <p:spPr>
          <a:xfrm>
            <a:off x="4572000" y="1188720"/>
            <a:ext cx="7132320" cy="1280160"/>
          </a:xfrm>
          <a:prstGeom prst="rect">
            <a:avLst/>
          </a:prstGeom>
          <a:noFill/>
          <a:ln/>
        </p:spPr>
        <p:txBody>
          <a:bodyPr wrap="square" lIns="0" tIns="0" rIns="0" bIns="0" rtlCol="0" anchor="ctr"/>
          <a:lstStyle/>
          <a:p>
            <a:pPr indent="0" marL="0">
              <a:buNone/>
            </a:pPr>
            <a:r>
              <a:rPr lang="en-US" sz="4400" b="1" i="1" dirty="0">
                <a:solidFill>
                  <a:srgbClr val="1F1410"/>
                </a:solidFill>
                <a:latin typeface="Cambria" pitchFamily="34" charset="0"/>
                <a:ea typeface="Cambria" pitchFamily="34" charset="-122"/>
                <a:cs typeface="Cambria" pitchFamily="34" charset="-120"/>
              </a:rPr>
              <a:t>As mãos da banca</a:t>
            </a:r>
            <a:endParaRPr lang="en-US" sz="4400" dirty="0"/>
          </a:p>
        </p:txBody>
      </p:sp>
      <p:sp>
        <p:nvSpPr>
          <p:cNvPr id="7" name="Text 5"/>
          <p:cNvSpPr/>
          <p:nvPr/>
        </p:nvSpPr>
        <p:spPr>
          <a:xfrm>
            <a:off x="4572000" y="2560320"/>
            <a:ext cx="7132320" cy="731520"/>
          </a:xfrm>
          <a:prstGeom prst="rect">
            <a:avLst/>
          </a:prstGeom>
          <a:noFill/>
          <a:ln/>
        </p:spPr>
        <p:txBody>
          <a:bodyPr wrap="square" lIns="0" tIns="0" rIns="0" bIns="0" rtlCol="0" anchor="ctr"/>
          <a:lstStyle/>
          <a:p>
            <a:pPr indent="0" marL="0">
              <a:buNone/>
            </a:pPr>
            <a:r>
              <a:rPr lang="en-US" sz="1400" i="1" dirty="0">
                <a:solidFill>
                  <a:srgbClr val="5A4A3F"/>
                </a:solidFill>
                <a:latin typeface="Calibri" pitchFamily="34" charset="0"/>
                <a:ea typeface="Calibri" pitchFamily="34" charset="-122"/>
                <a:cs typeface="Calibri" pitchFamily="34" charset="-120"/>
              </a:rPr>
              <a:t>O pequeno negócio angolano. Vinte anos de trabalho que uma noite pode apagar.</a:t>
            </a:r>
            <a:endParaRPr lang="en-US" sz="1400" dirty="0"/>
          </a:p>
        </p:txBody>
      </p:sp>
      <p:sp>
        <p:nvSpPr>
          <p:cNvPr id="8" name="Text 6"/>
          <p:cNvSpPr/>
          <p:nvPr/>
        </p:nvSpPr>
        <p:spPr>
          <a:xfrm>
            <a:off x="4572000" y="3657600"/>
            <a:ext cx="713232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AS 4 PEÇAS DA SEMANA</a:t>
            </a:r>
            <a:endParaRPr lang="en-US" sz="1000" dirty="0"/>
          </a:p>
        </p:txBody>
      </p:sp>
      <p:sp>
        <p:nvSpPr>
          <p:cNvPr id="9" name="Text 7"/>
          <p:cNvSpPr/>
          <p:nvPr/>
        </p:nvSpPr>
        <p:spPr>
          <a:xfrm>
            <a:off x="4572000" y="402336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01</a:t>
            </a:r>
            <a:endParaRPr lang="en-US" sz="1800" dirty="0"/>
          </a:p>
        </p:txBody>
      </p:sp>
      <p:sp>
        <p:nvSpPr>
          <p:cNvPr id="10" name="Text 8"/>
          <p:cNvSpPr/>
          <p:nvPr/>
        </p:nvSpPr>
        <p:spPr>
          <a:xfrm>
            <a:off x="5029200" y="406908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principal</a:t>
            </a:r>
            <a:endParaRPr lang="en-US" sz="1100" dirty="0"/>
          </a:p>
        </p:txBody>
      </p:sp>
      <p:sp>
        <p:nvSpPr>
          <p:cNvPr id="11" name="Text 9"/>
          <p:cNvSpPr/>
          <p:nvPr/>
        </p:nvSpPr>
        <p:spPr>
          <a:xfrm>
            <a:off x="5029200" y="429768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Vinte anos cabem nestas mãos</a:t>
            </a:r>
            <a:endParaRPr lang="en-US" sz="1400" dirty="0"/>
          </a:p>
        </p:txBody>
      </p:sp>
      <p:sp>
        <p:nvSpPr>
          <p:cNvPr id="12" name="Text 10"/>
          <p:cNvSpPr/>
          <p:nvPr/>
        </p:nvSpPr>
        <p:spPr>
          <a:xfrm>
            <a:off x="10058400" y="416052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60s</a:t>
            </a:r>
            <a:endParaRPr lang="en-US" sz="1100" dirty="0"/>
          </a:p>
        </p:txBody>
      </p:sp>
      <p:sp>
        <p:nvSpPr>
          <p:cNvPr id="13" name="Text 11"/>
          <p:cNvSpPr/>
          <p:nvPr/>
        </p:nvSpPr>
        <p:spPr>
          <a:xfrm>
            <a:off x="4572000" y="461772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02</a:t>
            </a:r>
            <a:endParaRPr lang="en-US" sz="1800" dirty="0"/>
          </a:p>
        </p:txBody>
      </p:sp>
      <p:sp>
        <p:nvSpPr>
          <p:cNvPr id="14" name="Text 12"/>
          <p:cNvSpPr/>
          <p:nvPr/>
        </p:nvSpPr>
        <p:spPr>
          <a:xfrm>
            <a:off x="5029200" y="466344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curto</a:t>
            </a:r>
            <a:endParaRPr lang="en-US" sz="1100" dirty="0"/>
          </a:p>
        </p:txBody>
      </p:sp>
      <p:sp>
        <p:nvSpPr>
          <p:cNvPr id="15" name="Text 13"/>
          <p:cNvSpPr/>
          <p:nvPr/>
        </p:nvSpPr>
        <p:spPr>
          <a:xfrm>
            <a:off x="5029200" y="489204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As mãos que sustentam</a:t>
            </a:r>
            <a:endParaRPr lang="en-US" sz="1400" dirty="0"/>
          </a:p>
        </p:txBody>
      </p:sp>
      <p:sp>
        <p:nvSpPr>
          <p:cNvPr id="16" name="Text 14"/>
          <p:cNvSpPr/>
          <p:nvPr/>
        </p:nvSpPr>
        <p:spPr>
          <a:xfrm>
            <a:off x="10058400" y="475488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15s</a:t>
            </a:r>
            <a:endParaRPr lang="en-US" sz="1100" dirty="0"/>
          </a:p>
        </p:txBody>
      </p:sp>
      <p:sp>
        <p:nvSpPr>
          <p:cNvPr id="17" name="Text 15"/>
          <p:cNvSpPr/>
          <p:nvPr/>
        </p:nvSpPr>
        <p:spPr>
          <a:xfrm>
            <a:off x="4572000" y="521208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03</a:t>
            </a:r>
            <a:endParaRPr lang="en-US" sz="1800" dirty="0"/>
          </a:p>
        </p:txBody>
      </p:sp>
      <p:sp>
        <p:nvSpPr>
          <p:cNvPr id="18" name="Text 16"/>
          <p:cNvSpPr/>
          <p:nvPr/>
        </p:nvSpPr>
        <p:spPr>
          <a:xfrm>
            <a:off x="5029200" y="525780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Post estático</a:t>
            </a:r>
            <a:endParaRPr lang="en-US" sz="1100" dirty="0"/>
          </a:p>
        </p:txBody>
      </p:sp>
      <p:sp>
        <p:nvSpPr>
          <p:cNvPr id="19" name="Text 17"/>
          <p:cNvSpPr/>
          <p:nvPr/>
        </p:nvSpPr>
        <p:spPr>
          <a:xfrm>
            <a:off x="5029200" y="548640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Mãos com calos</a:t>
            </a:r>
            <a:endParaRPr lang="en-US" sz="1400" dirty="0"/>
          </a:p>
        </p:txBody>
      </p:sp>
      <p:sp>
        <p:nvSpPr>
          <p:cNvPr id="20" name="Text 18"/>
          <p:cNvSpPr/>
          <p:nvPr/>
        </p:nvSpPr>
        <p:spPr>
          <a:xfrm>
            <a:off x="10058400" y="534924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Feed</a:t>
            </a:r>
            <a:endParaRPr lang="en-US" sz="1100" dirty="0"/>
          </a:p>
        </p:txBody>
      </p:sp>
      <p:sp>
        <p:nvSpPr>
          <p:cNvPr id="21" name="Text 19"/>
          <p:cNvSpPr/>
          <p:nvPr/>
        </p:nvSpPr>
        <p:spPr>
          <a:xfrm>
            <a:off x="4572000" y="580644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04</a:t>
            </a:r>
            <a:endParaRPr lang="en-US" sz="1800" dirty="0"/>
          </a:p>
        </p:txBody>
      </p:sp>
      <p:sp>
        <p:nvSpPr>
          <p:cNvPr id="22" name="Text 20"/>
          <p:cNvSpPr/>
          <p:nvPr/>
        </p:nvSpPr>
        <p:spPr>
          <a:xfrm>
            <a:off x="5029200" y="585216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Stories</a:t>
            </a:r>
            <a:endParaRPr lang="en-US" sz="1100" dirty="0"/>
          </a:p>
        </p:txBody>
      </p:sp>
      <p:sp>
        <p:nvSpPr>
          <p:cNvPr id="23" name="Text 21"/>
          <p:cNvSpPr/>
          <p:nvPr/>
        </p:nvSpPr>
        <p:spPr>
          <a:xfrm>
            <a:off x="5029200" y="608076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Conheces alguém que perdeu?</a:t>
            </a:r>
            <a:endParaRPr lang="en-US" sz="1400" dirty="0"/>
          </a:p>
        </p:txBody>
      </p:sp>
      <p:sp>
        <p:nvSpPr>
          <p:cNvPr id="24" name="Text 22"/>
          <p:cNvSpPr/>
          <p:nvPr/>
        </p:nvSpPr>
        <p:spPr>
          <a:xfrm>
            <a:off x="10058400" y="594360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4 cards</a:t>
            </a:r>
            <a:endParaRPr lang="en-US" sz="1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04 · AS MÃOS DA BANCA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PRINCIPAL  ·  Segunda  ·  60s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Vinte anos cabem nestas mãos</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Vinte anos cabem nestas mãos.</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Uma noite apaga.</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Negócio.</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Madrugada. Mulher de meia-idade abre a porta de casa, sai com sacos. Caminha pela rua quase vazia. Chega à banca de mercado, ainda escura. Acende uma luz. Tira a lona. Começa a arrumar a mercadoria com gestos rápidos e seguros — tomate, cebola, jindungo. Organizados quase em pintura. Amanhece. Primeiros clientes. Plano dela a sorrir, a embrulhar, a pesar. Tarde. Conta dinheiro, fecha um cofre pequeno, guarda no peito. Tira a lona, fecha a banca. Plano dela a olhar de relance para a banca já fechada antes de partir. No último plano fixo sobre a banca vazia, entra texto: 'Vinte anos cabem nestas mãos.' Pausa. 'Uma noite apaga.' Fade para cobre: 'GIANT Negócio.'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Há mulheres em Angola que sustentam três gerações com mãos firmes. Uma banca, uma oficina, um salão, uma costura — tudo o que ergueram foi um dia a um dia, durante décadas. Basta um incêndio, um assalto, uma cheia. E vinte anos saem pela porta numa única noite.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#GIANTNegocio #QuemAmaProtegePrimeiro #GIANTSeguros</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04 · AS MÃOS DA BANCA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CURTO  ·  Quarta  ·  15s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As mãos que sustentam</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Quantos anos cabem nas tuas mãos?</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E quanto disso está protegido?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Negócio.</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Loop fechado, 15 segundos, das mãos da vendedora a arrumar mercadoria — tomate, cebola, jindungo, repetição. Anéis usados, calos visíveis, gestos rápidos. Voz off feminina, calma, sobre o loop: 'Quantos anos de trabalho cabem nas tuas mãos?' Pausa. 'E quanto disso está protegido?' Fade para logótipo GIANT.</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Para os pequenos negócios angolanos que sustentam famílias inteiras.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#GIANTNegocio #QuemAmaProtegePrimeiro</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04 · AS MÃOS DA BANCA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POST ESTÁTICO  ·  Sexta  ·  Feed</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Mãos com calos</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O que essas mãos construíram, uma noite apaga.</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A não ser que estejam cobertas.</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Negócio.</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Close fotográfico das mãos da vendedora — com calos, anéis usados, unhas curtas — a organizar tomates. Luz natural de amanhecer. Headline em serifa branca no terço inferior. Selo GIANT Negócio.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Olha bem para estas mãos. Talvez sejam as da tua mãe. Da tua tia. Da vizinha que vês todos os dias na rua. Da mulher que te criou. Décadas de trabalho real, que sustentaram uma família. Tudo isto pode desaparecer numa só noite, se não estiver protegido.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#GIANTNegocio #QuemAmaProtegePrimeiro #GIANTSeguros</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04 · AS MÃOS DA BANCA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STORIES  ·  Domingo  ·  4 cards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Conheces alguém que perdeu?</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Conheces alguém que perdeu o negócio numa noite?</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É mais comum do que se admite.</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Fala com um consultor.</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C1: foto das mãos com pergunta 'Conheces alguém que perdeu o negócio numa noite?' SIM/NÃO. C2: 'Em Angola, é mais comum do que se admite. Incêndios, assaltos, cheias — basta um.' C3: 'GIANT Negócio cobre tudo isso. E o reerguer.' C4: CTA 'Fala com um consultor.'</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Sequência de 4 stories que liga o reconhecimento à solução.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#QuemAmaProtegePrimeiro</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EA5C0C"/>
          </a:solidFill>
          <a:ln w="12700">
            <a:solidFill>
              <a:srgbClr val="EA5C0C"/>
            </a:solidFill>
            <a:prstDash val="solid"/>
          </a:ln>
        </p:spPr>
      </p:sp>
      <p:sp>
        <p:nvSpPr>
          <p:cNvPr id="3" name="Text 1"/>
          <p:cNvSpPr/>
          <p:nvPr/>
        </p:nvSpPr>
        <p:spPr>
          <a:xfrm>
            <a:off x="640080" y="822960"/>
            <a:ext cx="3657600" cy="365760"/>
          </a:xfrm>
          <a:prstGeom prst="rect">
            <a:avLst/>
          </a:prstGeom>
          <a:noFill/>
          <a:ln/>
        </p:spPr>
        <p:txBody>
          <a:bodyPr wrap="square" lIns="0" tIns="0" rIns="0" bIns="0" rtlCol="0" anchor="ctr"/>
          <a:lstStyle/>
          <a:p>
            <a:pPr indent="0" marL="0">
              <a:buNone/>
            </a:pPr>
            <a:r>
              <a:rPr lang="en-US" sz="1300" b="1" spc="600" kern="0" dirty="0">
                <a:solidFill>
                  <a:srgbClr val="FFFFFF"/>
                </a:solidFill>
                <a:latin typeface="Calibri" pitchFamily="34" charset="0"/>
                <a:ea typeface="Calibri" pitchFamily="34" charset="-122"/>
                <a:cs typeface="Calibri" pitchFamily="34" charset="-120"/>
              </a:rPr>
              <a:t>SEMANA</a:t>
            </a:r>
            <a:endParaRPr lang="en-US" sz="1300" dirty="0"/>
          </a:p>
        </p:txBody>
      </p:sp>
      <p:sp>
        <p:nvSpPr>
          <p:cNvPr id="4" name="Text 2"/>
          <p:cNvSpPr/>
          <p:nvPr/>
        </p:nvSpPr>
        <p:spPr>
          <a:xfrm>
            <a:off x="640080" y="1371600"/>
            <a:ext cx="3474720" cy="3657600"/>
          </a:xfrm>
          <a:prstGeom prst="rect">
            <a:avLst/>
          </a:prstGeom>
          <a:noFill/>
          <a:ln/>
        </p:spPr>
        <p:txBody>
          <a:bodyPr wrap="square" lIns="0" tIns="0" rIns="0" bIns="0" rtlCol="0" anchor="ctr"/>
          <a:lstStyle/>
          <a:p>
            <a:pPr indent="0" marL="0">
              <a:buNone/>
            </a:pPr>
            <a:r>
              <a:rPr lang="en-US" sz="24000" b="1" dirty="0">
                <a:solidFill>
                  <a:srgbClr val="FFFFFF"/>
                </a:solidFill>
                <a:latin typeface="Cambria" pitchFamily="34" charset="0"/>
                <a:ea typeface="Cambria" pitchFamily="34" charset="-122"/>
                <a:cs typeface="Cambria" pitchFamily="34" charset="-120"/>
              </a:rPr>
              <a:t>05</a:t>
            </a:r>
            <a:endParaRPr lang="en-US" sz="24000" dirty="0"/>
          </a:p>
        </p:txBody>
      </p:sp>
      <p:sp>
        <p:nvSpPr>
          <p:cNvPr id="5" name="Text 3"/>
          <p:cNvSpPr/>
          <p:nvPr/>
        </p:nvSpPr>
        <p:spPr>
          <a:xfrm>
            <a:off x="640080" y="6035040"/>
            <a:ext cx="3474720" cy="365760"/>
          </a:xfrm>
          <a:prstGeom prst="rect">
            <a:avLst/>
          </a:prstGeom>
          <a:noFill/>
          <a:ln/>
        </p:spPr>
        <p:txBody>
          <a:bodyPr wrap="square" lIns="0" tIns="0" rIns="0" bIns="0" rtlCol="0" anchor="ctr"/>
          <a:lstStyle/>
          <a:p>
            <a:pPr indent="0" marL="0">
              <a:buNone/>
            </a:pPr>
            <a:r>
              <a:rPr lang="en-US" sz="1100" b="1" spc="300" kern="0" dirty="0">
                <a:solidFill>
                  <a:srgbClr val="FFFFFF"/>
                </a:solidFill>
                <a:latin typeface="Calibri" pitchFamily="34" charset="0"/>
                <a:ea typeface="Calibri" pitchFamily="34" charset="-122"/>
                <a:cs typeface="Calibri" pitchFamily="34" charset="-120"/>
              </a:rPr>
              <a:t>SAÚDE</a:t>
            </a:r>
            <a:endParaRPr lang="en-US" sz="1100" dirty="0"/>
          </a:p>
        </p:txBody>
      </p:sp>
      <p:sp>
        <p:nvSpPr>
          <p:cNvPr id="6" name="Text 4"/>
          <p:cNvSpPr/>
          <p:nvPr/>
        </p:nvSpPr>
        <p:spPr>
          <a:xfrm>
            <a:off x="4572000" y="1188720"/>
            <a:ext cx="7132320" cy="1280160"/>
          </a:xfrm>
          <a:prstGeom prst="rect">
            <a:avLst/>
          </a:prstGeom>
          <a:noFill/>
          <a:ln/>
        </p:spPr>
        <p:txBody>
          <a:bodyPr wrap="square" lIns="0" tIns="0" rIns="0" bIns="0" rtlCol="0" anchor="ctr"/>
          <a:lstStyle/>
          <a:p>
            <a:pPr indent="0" marL="0">
              <a:buNone/>
            </a:pPr>
            <a:r>
              <a:rPr lang="en-US" sz="4400" b="1" i="1" dirty="0">
                <a:solidFill>
                  <a:srgbClr val="1F1410"/>
                </a:solidFill>
                <a:latin typeface="Cambria" pitchFamily="34" charset="0"/>
                <a:ea typeface="Cambria" pitchFamily="34" charset="-122"/>
                <a:cs typeface="Cambria" pitchFamily="34" charset="-120"/>
              </a:rPr>
              <a:t>O ecrã e o quarto de espera</a:t>
            </a:r>
            <a:endParaRPr lang="en-US" sz="4400" dirty="0"/>
          </a:p>
        </p:txBody>
      </p:sp>
      <p:sp>
        <p:nvSpPr>
          <p:cNvPr id="7" name="Text 5"/>
          <p:cNvSpPr/>
          <p:nvPr/>
        </p:nvSpPr>
        <p:spPr>
          <a:xfrm>
            <a:off x="4572000" y="2560320"/>
            <a:ext cx="7132320" cy="731520"/>
          </a:xfrm>
          <a:prstGeom prst="rect">
            <a:avLst/>
          </a:prstGeom>
          <a:noFill/>
          <a:ln/>
        </p:spPr>
        <p:txBody>
          <a:bodyPr wrap="square" lIns="0" tIns="0" rIns="0" bIns="0" rtlCol="0" anchor="ctr"/>
          <a:lstStyle/>
          <a:p>
            <a:pPr indent="0" marL="0">
              <a:buNone/>
            </a:pPr>
            <a:r>
              <a:rPr lang="en-US" sz="1400" i="1" dirty="0">
                <a:solidFill>
                  <a:srgbClr val="5A4A3F"/>
                </a:solidFill>
                <a:latin typeface="Calibri" pitchFamily="34" charset="0"/>
                <a:ea typeface="Calibri" pitchFamily="34" charset="-122"/>
                <a:cs typeface="Calibri" pitchFamily="34" charset="-120"/>
              </a:rPr>
              <a:t>A vaquinha de WhatsApp é solidariedade. Mas chega sempre a tempo?</a:t>
            </a:r>
            <a:endParaRPr lang="en-US" sz="1400" dirty="0"/>
          </a:p>
        </p:txBody>
      </p:sp>
      <p:sp>
        <p:nvSpPr>
          <p:cNvPr id="8" name="Text 6"/>
          <p:cNvSpPr/>
          <p:nvPr/>
        </p:nvSpPr>
        <p:spPr>
          <a:xfrm>
            <a:off x="4572000" y="3657600"/>
            <a:ext cx="713232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AS 4 PEÇAS DA SEMANA</a:t>
            </a:r>
            <a:endParaRPr lang="en-US" sz="1000" dirty="0"/>
          </a:p>
        </p:txBody>
      </p:sp>
      <p:sp>
        <p:nvSpPr>
          <p:cNvPr id="9" name="Text 7"/>
          <p:cNvSpPr/>
          <p:nvPr/>
        </p:nvSpPr>
        <p:spPr>
          <a:xfrm>
            <a:off x="4572000" y="402336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01</a:t>
            </a:r>
            <a:endParaRPr lang="en-US" sz="1800" dirty="0"/>
          </a:p>
        </p:txBody>
      </p:sp>
      <p:sp>
        <p:nvSpPr>
          <p:cNvPr id="10" name="Text 8"/>
          <p:cNvSpPr/>
          <p:nvPr/>
        </p:nvSpPr>
        <p:spPr>
          <a:xfrm>
            <a:off x="5029200" y="406908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principal</a:t>
            </a:r>
            <a:endParaRPr lang="en-US" sz="1100" dirty="0"/>
          </a:p>
        </p:txBody>
      </p:sp>
      <p:sp>
        <p:nvSpPr>
          <p:cNvPr id="11" name="Text 9"/>
          <p:cNvSpPr/>
          <p:nvPr/>
        </p:nvSpPr>
        <p:spPr>
          <a:xfrm>
            <a:off x="5029200" y="429768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A solidariedade chega sempre a tempo?</a:t>
            </a:r>
            <a:endParaRPr lang="en-US" sz="1400" dirty="0"/>
          </a:p>
        </p:txBody>
      </p:sp>
      <p:sp>
        <p:nvSpPr>
          <p:cNvPr id="12" name="Text 10"/>
          <p:cNvSpPr/>
          <p:nvPr/>
        </p:nvSpPr>
        <p:spPr>
          <a:xfrm>
            <a:off x="10058400" y="416052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45s</a:t>
            </a:r>
            <a:endParaRPr lang="en-US" sz="1100" dirty="0"/>
          </a:p>
        </p:txBody>
      </p:sp>
      <p:sp>
        <p:nvSpPr>
          <p:cNvPr id="13" name="Text 11"/>
          <p:cNvSpPr/>
          <p:nvPr/>
        </p:nvSpPr>
        <p:spPr>
          <a:xfrm>
            <a:off x="4572000" y="461772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02</a:t>
            </a:r>
            <a:endParaRPr lang="en-US" sz="1800" dirty="0"/>
          </a:p>
        </p:txBody>
      </p:sp>
      <p:sp>
        <p:nvSpPr>
          <p:cNvPr id="14" name="Text 12"/>
          <p:cNvSpPr/>
          <p:nvPr/>
        </p:nvSpPr>
        <p:spPr>
          <a:xfrm>
            <a:off x="5029200" y="466344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curto</a:t>
            </a:r>
            <a:endParaRPr lang="en-US" sz="1100" dirty="0"/>
          </a:p>
        </p:txBody>
      </p:sp>
      <p:sp>
        <p:nvSpPr>
          <p:cNvPr id="15" name="Text 13"/>
          <p:cNvSpPr/>
          <p:nvPr/>
        </p:nvSpPr>
        <p:spPr>
          <a:xfrm>
            <a:off x="5029200" y="489204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Enquanto o grupo soma</a:t>
            </a:r>
            <a:endParaRPr lang="en-US" sz="1400" dirty="0"/>
          </a:p>
        </p:txBody>
      </p:sp>
      <p:sp>
        <p:nvSpPr>
          <p:cNvPr id="16" name="Text 14"/>
          <p:cNvSpPr/>
          <p:nvPr/>
        </p:nvSpPr>
        <p:spPr>
          <a:xfrm>
            <a:off x="10058400" y="475488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20s</a:t>
            </a:r>
            <a:endParaRPr lang="en-US" sz="1100" dirty="0"/>
          </a:p>
        </p:txBody>
      </p:sp>
      <p:sp>
        <p:nvSpPr>
          <p:cNvPr id="17" name="Text 15"/>
          <p:cNvSpPr/>
          <p:nvPr/>
        </p:nvSpPr>
        <p:spPr>
          <a:xfrm>
            <a:off x="4572000" y="521208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03</a:t>
            </a:r>
            <a:endParaRPr lang="en-US" sz="1800" dirty="0"/>
          </a:p>
        </p:txBody>
      </p:sp>
      <p:sp>
        <p:nvSpPr>
          <p:cNvPr id="18" name="Text 16"/>
          <p:cNvSpPr/>
          <p:nvPr/>
        </p:nvSpPr>
        <p:spPr>
          <a:xfrm>
            <a:off x="5029200" y="525780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Post estático</a:t>
            </a:r>
            <a:endParaRPr lang="en-US" sz="1100" dirty="0"/>
          </a:p>
        </p:txBody>
      </p:sp>
      <p:sp>
        <p:nvSpPr>
          <p:cNvPr id="19" name="Text 17"/>
          <p:cNvSpPr/>
          <p:nvPr/>
        </p:nvSpPr>
        <p:spPr>
          <a:xfrm>
            <a:off x="5029200" y="548640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Solidariedade não é sistema</a:t>
            </a:r>
            <a:endParaRPr lang="en-US" sz="1400" dirty="0"/>
          </a:p>
        </p:txBody>
      </p:sp>
      <p:sp>
        <p:nvSpPr>
          <p:cNvPr id="20" name="Text 18"/>
          <p:cNvSpPr/>
          <p:nvPr/>
        </p:nvSpPr>
        <p:spPr>
          <a:xfrm>
            <a:off x="10058400" y="534924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Feed</a:t>
            </a:r>
            <a:endParaRPr lang="en-US" sz="1100" dirty="0"/>
          </a:p>
        </p:txBody>
      </p:sp>
      <p:sp>
        <p:nvSpPr>
          <p:cNvPr id="21" name="Text 19"/>
          <p:cNvSpPr/>
          <p:nvPr/>
        </p:nvSpPr>
        <p:spPr>
          <a:xfrm>
            <a:off x="4572000" y="580644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04</a:t>
            </a:r>
            <a:endParaRPr lang="en-US" sz="1800" dirty="0"/>
          </a:p>
        </p:txBody>
      </p:sp>
      <p:sp>
        <p:nvSpPr>
          <p:cNvPr id="22" name="Text 20"/>
          <p:cNvSpPr/>
          <p:nvPr/>
        </p:nvSpPr>
        <p:spPr>
          <a:xfrm>
            <a:off x="5029200" y="585216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Stories</a:t>
            </a:r>
            <a:endParaRPr lang="en-US" sz="1100" dirty="0"/>
          </a:p>
        </p:txBody>
      </p:sp>
      <p:sp>
        <p:nvSpPr>
          <p:cNvPr id="23" name="Text 21"/>
          <p:cNvSpPr/>
          <p:nvPr/>
        </p:nvSpPr>
        <p:spPr>
          <a:xfrm>
            <a:off x="5029200" y="608076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Quando o tempo corre</a:t>
            </a:r>
            <a:endParaRPr lang="en-US" sz="1400" dirty="0"/>
          </a:p>
        </p:txBody>
      </p:sp>
      <p:sp>
        <p:nvSpPr>
          <p:cNvPr id="24" name="Text 22"/>
          <p:cNvSpPr/>
          <p:nvPr/>
        </p:nvSpPr>
        <p:spPr>
          <a:xfrm>
            <a:off x="10058400" y="594360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5 cards</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05 · O ECRÃ E O QUARTO DE ESPERA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PRINCIPAL  ·  Segunda  ·  45s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A solidariedade chega sempre a tempo?</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A solidariedade salva muitos.</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Mas chega sempre a tempo?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Saúde.</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Corredor de hospital à noite. Banco de espera. Mulher de quarenta e poucos anos sentada, telemóvel na mão, costas curvadas. O rosto iluminado pela luz azulada do ecrã. Atrás, corredor quase vazio, som distante de um aparelho médico. Plano fechado no telemóvel — ecrã desfocado, grupo de WhatsApp activo. Notificações a chegar. Ela faz contas mentais. Abre calculadora. Volta ao grupo. Confirma transferência. Apaga uma lágrima rápida. Plano médio dela parada. Não chora. Está concentrada. Voz off feminina, calma: 'A solidariedade salva muitos.' Pausa. 'Mas chega sempre a tempo?' Fade para cobre: 'GIANT Saúde. Não é cotização. É sistema.'</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A vaquinha de WhatsApp é uma das coisas mais bonitas que Angola tem. É amor real, é comunidade em acção, é solidariedade sem palavras. Nunca vamos diminuir isso. Mas a verdade nua é esta: nem sempre chega a tempo.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#GIANTSaude #QuemAmaProtegePrimeiro #GIANTSeguros</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05 · O ECRÃ E O QUARTO DE ESPERA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CURTO  ·  Quarta  ·  20s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Enquanto o grupo soma</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Enquanto o grupo soma,</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o tempo corre.</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Saúde.</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Time-lapse. Ecrã de telemóvel em primeiro plano. Notificações a aparecer e desaparecer em ritmo rápido. Um contador no topo a subir devagar — vê-se claramente que está longe da meta. Em paralelo, um relógio avança em time-lapse: 14h, 17h, 20h, 23h, 2h da manhã. Texto fixo durante todo o reel: 'Enquanto o grupo soma, o tempo corre.' Fade para o logótipo.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A solidariedade é real. Mas o tempo, na saúde, é a única coisa que ninguém pode pedir emprestado.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#GIANTSaude #QuemAmaProtegePrimeiro</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05 · O ECRÃ E O QUARTO DE ESPERA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POST ESTÁTICO  ·  Sexta  ·  Feed</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Solidariedade não é sistema</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A vaquinha é solidariedade.</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Não é sistema.</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Saúde.</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Plano frontal do rosto da mulher iluminado pela luz do telemóvel num corredor escuro. Sombra pesada à volta. Headline em serifa branca. Selo GIANT Saúde discreto.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Já estiveste num grupo destes. Talvez ainda esteja activo no teu telemóvel. Salvaram-se vidas em grupos assim — e isso é amor angolano puro. Mas para muitos, não chegou a tempo. Quem ama protege primeiro. GIANT Saúde existe para que o tempo deixe de ser o problema.</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#GIANTSaude #QuemAmaProtegePrimeiro #GIANTSeguros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7F0"/>
        </a:solidFill>
      </p:bgPr>
    </p:bg>
    <p:spTree>
      <p:nvGrpSpPr>
        <p:cNvPr id="1" name=""/>
        <p:cNvGrpSpPr/>
        <p:nvPr/>
      </p:nvGrpSpPr>
      <p:grpSpPr>
        <a:xfrm>
          <a:off x="0" y="0"/>
          <a:ext cx="0" cy="0"/>
          <a:chOff x="0" y="0"/>
          <a:chExt cx="0" cy="0"/>
        </a:xfrm>
      </p:grpSpPr>
      <p:sp>
        <p:nvSpPr>
          <p:cNvPr id="2" name="Text 0"/>
          <p:cNvSpPr/>
          <p:nvPr/>
        </p:nvSpPr>
        <p:spPr>
          <a:xfrm>
            <a:off x="731520" y="64008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01 · A NARRATIVA</a:t>
            </a:r>
            <a:endParaRPr lang="en-US" sz="1100" dirty="0"/>
          </a:p>
        </p:txBody>
      </p:sp>
      <p:sp>
        <p:nvSpPr>
          <p:cNvPr id="3" name="Text 1"/>
          <p:cNvSpPr/>
          <p:nvPr/>
        </p:nvSpPr>
        <p:spPr>
          <a:xfrm>
            <a:off x="731520" y="914400"/>
            <a:ext cx="10972800" cy="914400"/>
          </a:xfrm>
          <a:prstGeom prst="rect">
            <a:avLst/>
          </a:prstGeom>
          <a:noFill/>
          <a:ln/>
        </p:spPr>
        <p:txBody>
          <a:bodyPr wrap="square" lIns="0" tIns="0" rIns="0" bIns="0" rtlCol="0" anchor="ctr"/>
          <a:lstStyle/>
          <a:p>
            <a:pPr indent="0" marL="0">
              <a:buNone/>
            </a:pPr>
            <a:r>
              <a:rPr lang="en-US" sz="3600" b="1" dirty="0">
                <a:solidFill>
                  <a:srgbClr val="1F1410"/>
                </a:solidFill>
                <a:latin typeface="Cambria" pitchFamily="34" charset="0"/>
                <a:ea typeface="Cambria" pitchFamily="34" charset="-122"/>
                <a:cs typeface="Cambria" pitchFamily="34" charset="-120"/>
              </a:rPr>
              <a:t>A tese que atravessa tudo.</a:t>
            </a:r>
            <a:endParaRPr lang="en-US" sz="3600" dirty="0"/>
          </a:p>
        </p:txBody>
      </p:sp>
      <p:sp>
        <p:nvSpPr>
          <p:cNvPr id="4" name="Shape 2"/>
          <p:cNvSpPr/>
          <p:nvPr/>
        </p:nvSpPr>
        <p:spPr>
          <a:xfrm>
            <a:off x="731520" y="2194560"/>
            <a:ext cx="10972800" cy="1645920"/>
          </a:xfrm>
          <a:prstGeom prst="roundRect">
            <a:avLst>
              <a:gd name="adj" fmla="val 8333"/>
            </a:avLst>
          </a:prstGeom>
          <a:solidFill>
            <a:srgbClr val="EA5C0C"/>
          </a:solidFill>
          <a:ln w="12700">
            <a:solidFill>
              <a:srgbClr val="EA5C0C"/>
            </a:solidFill>
            <a:prstDash val="solid"/>
          </a:ln>
        </p:spPr>
      </p:sp>
      <p:sp>
        <p:nvSpPr>
          <p:cNvPr id="5" name="Text 3"/>
          <p:cNvSpPr/>
          <p:nvPr/>
        </p:nvSpPr>
        <p:spPr>
          <a:xfrm>
            <a:off x="914400" y="2377440"/>
            <a:ext cx="10607040" cy="1280160"/>
          </a:xfrm>
          <a:prstGeom prst="rect">
            <a:avLst/>
          </a:prstGeom>
          <a:noFill/>
          <a:ln/>
        </p:spPr>
        <p:txBody>
          <a:bodyPr wrap="square" lIns="0" tIns="0" rIns="0" bIns="0" rtlCol="0" anchor="ctr"/>
          <a:lstStyle/>
          <a:p>
            <a:pPr algn="ctr" indent="0" marL="0">
              <a:buNone/>
            </a:pPr>
            <a:r>
              <a:rPr lang="en-US" sz="2800" b="1" i="1" dirty="0">
                <a:solidFill>
                  <a:srgbClr val="FFFFFF"/>
                </a:solidFill>
                <a:latin typeface="Cambria" pitchFamily="34" charset="0"/>
                <a:ea typeface="Cambria" pitchFamily="34" charset="-122"/>
                <a:cs typeface="Cambria" pitchFamily="34" charset="-120"/>
              </a:rPr>
              <a:t>"Quem ama de verdade não espera o pior</a:t>
            </a:r>
            <a:endParaRPr lang="en-US" sz="2800" dirty="0"/>
          </a:p>
          <a:p>
            <a:pPr algn="ctr" indent="0" marL="0">
              <a:buNone/>
            </a:pPr>
            <a:r>
              <a:rPr lang="en-US" sz="2800" b="1" i="1" dirty="0">
                <a:solidFill>
                  <a:srgbClr val="FFFFFF"/>
                </a:solidFill>
                <a:latin typeface="Cambria" pitchFamily="34" charset="0"/>
                <a:ea typeface="Cambria" pitchFamily="34" charset="-122"/>
                <a:cs typeface="Cambria" pitchFamily="34" charset="-120"/>
              </a:rPr>
              <a:t>acontecer para reagir. Decide antes."</a:t>
            </a:r>
            <a:endParaRPr lang="en-US" sz="2800" dirty="0"/>
          </a:p>
        </p:txBody>
      </p:sp>
      <p:sp>
        <p:nvSpPr>
          <p:cNvPr id="6" name="Text 4"/>
          <p:cNvSpPr/>
          <p:nvPr/>
        </p:nvSpPr>
        <p:spPr>
          <a:xfrm>
            <a:off x="731520" y="4297680"/>
            <a:ext cx="10972800" cy="1280160"/>
          </a:xfrm>
          <a:prstGeom prst="rect">
            <a:avLst/>
          </a:prstGeom>
          <a:noFill/>
          <a:ln/>
        </p:spPr>
        <p:txBody>
          <a:bodyPr wrap="square" lIns="0" tIns="0" rIns="0" bIns="0" rtlCol="0" anchor="ctr"/>
          <a:lstStyle/>
          <a:p>
            <a:pPr indent="0" marL="0">
              <a:buNone/>
            </a:pPr>
            <a:r>
              <a:rPr lang="en-US" sz="1500" dirty="0">
                <a:solidFill>
                  <a:srgbClr val="1F1410"/>
                </a:solidFill>
                <a:latin typeface="Calibri" pitchFamily="34" charset="0"/>
                <a:ea typeface="Calibri" pitchFamily="34" charset="-122"/>
                <a:cs typeface="Calibri" pitchFamily="34" charset="-120"/>
              </a:rPr>
              <a:t>A campanha parte de uma verdade simples: a GIANT não vende medo nem produto — vende a forma mais útil de amar, aquela que se organiza antes do imprevisto chegar. Cada peça mostra uma cena de amor angolano real e usa essa cena para fazer a pergunta que ninguém quer fazer em voz alta:</a:t>
            </a:r>
            <a:endParaRPr lang="en-US" sz="1500" dirty="0"/>
          </a:p>
        </p:txBody>
      </p:sp>
      <p:sp>
        <p:nvSpPr>
          <p:cNvPr id="7" name="Text 5"/>
          <p:cNvSpPr/>
          <p:nvPr/>
        </p:nvSpPr>
        <p:spPr>
          <a:xfrm>
            <a:off x="731520" y="5852160"/>
            <a:ext cx="10972800" cy="457200"/>
          </a:xfrm>
          <a:prstGeom prst="rect">
            <a:avLst/>
          </a:prstGeom>
          <a:noFill/>
          <a:ln/>
        </p:spPr>
        <p:txBody>
          <a:bodyPr wrap="square" lIns="0" tIns="0" rIns="0" bIns="0" rtlCol="0" anchor="ctr"/>
          <a:lstStyle/>
          <a:p>
            <a:pPr algn="ctr" indent="0" marL="0">
              <a:buNone/>
            </a:pPr>
            <a:r>
              <a:rPr lang="en-US" sz="1900" b="1" i="1" dirty="0">
                <a:solidFill>
                  <a:srgbClr val="B73E00"/>
                </a:solidFill>
                <a:latin typeface="Cambria" pitchFamily="34" charset="0"/>
                <a:ea typeface="Cambria" pitchFamily="34" charset="-122"/>
                <a:cs typeface="Cambria" pitchFamily="34" charset="-120"/>
              </a:rPr>
              <a:t>"Se o pior acontecer hoje, o teu amor está preparado?"</a:t>
            </a:r>
            <a:endParaRPr lang="en-US" sz="1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05 · O ECRÃ E O QUARTO DE ESPERA</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STORIES  ·  Sábado  ·  5 cards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Quando o tempo corre</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Já participaste num grupo de cotização?</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A solidariedade tem um limite — o tempo.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Saúde · liga já.</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C1: 'Já participaste num grupo de cotização para uma emergência médica?' SIM/NÃO. C2: 'A solidariedade angolana é real. Mas tem um limite — o tempo.' C3: 'Um internamento em UCI privada custa 800 mil a 1.5 milhões de Kz por semana em Luanda.' C4: 'Com GIANT Saúde, o acesso é imediato. Sem grupo. Sem espera. Sem pedir.' C5: sticker de link.</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Sequência de 5 stories que mostra o limite real da vaquinha sem a desvalorizar.</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#QuemAmaProtegePrimeiro</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EA5C0C"/>
          </a:solidFill>
          <a:ln w="12700">
            <a:solidFill>
              <a:srgbClr val="EA5C0C"/>
            </a:solidFill>
            <a:prstDash val="solid"/>
          </a:ln>
        </p:spPr>
      </p:sp>
      <p:sp>
        <p:nvSpPr>
          <p:cNvPr id="3" name="Text 1"/>
          <p:cNvSpPr/>
          <p:nvPr/>
        </p:nvSpPr>
        <p:spPr>
          <a:xfrm>
            <a:off x="640080" y="822960"/>
            <a:ext cx="3657600" cy="365760"/>
          </a:xfrm>
          <a:prstGeom prst="rect">
            <a:avLst/>
          </a:prstGeom>
          <a:noFill/>
          <a:ln/>
        </p:spPr>
        <p:txBody>
          <a:bodyPr wrap="square" lIns="0" tIns="0" rIns="0" bIns="0" rtlCol="0" anchor="ctr"/>
          <a:lstStyle/>
          <a:p>
            <a:pPr indent="0" marL="0">
              <a:buNone/>
            </a:pPr>
            <a:r>
              <a:rPr lang="en-US" sz="1300" b="1" spc="600" kern="0" dirty="0">
                <a:solidFill>
                  <a:srgbClr val="FFFFFF"/>
                </a:solidFill>
                <a:latin typeface="Calibri" pitchFamily="34" charset="0"/>
                <a:ea typeface="Calibri" pitchFamily="34" charset="-122"/>
                <a:cs typeface="Calibri" pitchFamily="34" charset="-120"/>
              </a:rPr>
              <a:t>SEMANA</a:t>
            </a:r>
            <a:endParaRPr lang="en-US" sz="1300" dirty="0"/>
          </a:p>
        </p:txBody>
      </p:sp>
      <p:sp>
        <p:nvSpPr>
          <p:cNvPr id="4" name="Text 2"/>
          <p:cNvSpPr/>
          <p:nvPr/>
        </p:nvSpPr>
        <p:spPr>
          <a:xfrm>
            <a:off x="640080" y="1371600"/>
            <a:ext cx="3474720" cy="3657600"/>
          </a:xfrm>
          <a:prstGeom prst="rect">
            <a:avLst/>
          </a:prstGeom>
          <a:noFill/>
          <a:ln/>
        </p:spPr>
        <p:txBody>
          <a:bodyPr wrap="square" lIns="0" tIns="0" rIns="0" bIns="0" rtlCol="0" anchor="ctr"/>
          <a:lstStyle/>
          <a:p>
            <a:pPr indent="0" marL="0">
              <a:buNone/>
            </a:pPr>
            <a:r>
              <a:rPr lang="en-US" sz="24000" b="1" dirty="0">
                <a:solidFill>
                  <a:srgbClr val="FFFFFF"/>
                </a:solidFill>
                <a:latin typeface="Cambria" pitchFamily="34" charset="0"/>
                <a:ea typeface="Cambria" pitchFamily="34" charset="-122"/>
                <a:cs typeface="Cambria" pitchFamily="34" charset="-120"/>
              </a:rPr>
              <a:t>06</a:t>
            </a:r>
            <a:endParaRPr lang="en-US" sz="24000" dirty="0"/>
          </a:p>
        </p:txBody>
      </p:sp>
      <p:sp>
        <p:nvSpPr>
          <p:cNvPr id="5" name="Text 3"/>
          <p:cNvSpPr/>
          <p:nvPr/>
        </p:nvSpPr>
        <p:spPr>
          <a:xfrm>
            <a:off x="640080" y="6035040"/>
            <a:ext cx="3474720" cy="365760"/>
          </a:xfrm>
          <a:prstGeom prst="rect">
            <a:avLst/>
          </a:prstGeom>
          <a:noFill/>
          <a:ln/>
        </p:spPr>
        <p:txBody>
          <a:bodyPr wrap="square" lIns="0" tIns="0" rIns="0" bIns="0" rtlCol="0" anchor="ctr"/>
          <a:lstStyle/>
          <a:p>
            <a:pPr indent="0" marL="0">
              <a:buNone/>
            </a:pPr>
            <a:r>
              <a:rPr lang="en-US" sz="1100" b="1" spc="300" kern="0" dirty="0">
                <a:solidFill>
                  <a:srgbClr val="FFFFFF"/>
                </a:solidFill>
                <a:latin typeface="Calibri" pitchFamily="34" charset="0"/>
                <a:ea typeface="Calibri" pitchFamily="34" charset="-122"/>
                <a:cs typeface="Calibri" pitchFamily="34" charset="-120"/>
              </a:rPr>
              <a:t>MANIFESTO INSTITUCIONAL</a:t>
            </a:r>
            <a:endParaRPr lang="en-US" sz="1100" dirty="0"/>
          </a:p>
        </p:txBody>
      </p:sp>
      <p:sp>
        <p:nvSpPr>
          <p:cNvPr id="6" name="Text 4"/>
          <p:cNvSpPr/>
          <p:nvPr/>
        </p:nvSpPr>
        <p:spPr>
          <a:xfrm>
            <a:off x="4572000" y="1188720"/>
            <a:ext cx="7132320" cy="1280160"/>
          </a:xfrm>
          <a:prstGeom prst="rect">
            <a:avLst/>
          </a:prstGeom>
          <a:noFill/>
          <a:ln/>
        </p:spPr>
        <p:txBody>
          <a:bodyPr wrap="square" lIns="0" tIns="0" rIns="0" bIns="0" rtlCol="0" anchor="ctr"/>
          <a:lstStyle/>
          <a:p>
            <a:pPr indent="0" marL="0">
              <a:buNone/>
            </a:pPr>
            <a:r>
              <a:rPr lang="en-US" sz="4400" b="1" i="1" dirty="0">
                <a:solidFill>
                  <a:srgbClr val="1F1410"/>
                </a:solidFill>
                <a:latin typeface="Cambria" pitchFamily="34" charset="0"/>
                <a:ea typeface="Cambria" pitchFamily="34" charset="-122"/>
                <a:cs typeface="Cambria" pitchFamily="34" charset="-120"/>
              </a:rPr>
              <a:t>O retrato colectivo</a:t>
            </a:r>
            <a:endParaRPr lang="en-US" sz="4400" dirty="0"/>
          </a:p>
        </p:txBody>
      </p:sp>
      <p:sp>
        <p:nvSpPr>
          <p:cNvPr id="7" name="Text 5"/>
          <p:cNvSpPr/>
          <p:nvPr/>
        </p:nvSpPr>
        <p:spPr>
          <a:xfrm>
            <a:off x="4572000" y="2560320"/>
            <a:ext cx="7132320" cy="731520"/>
          </a:xfrm>
          <a:prstGeom prst="rect">
            <a:avLst/>
          </a:prstGeom>
          <a:noFill/>
          <a:ln/>
        </p:spPr>
        <p:txBody>
          <a:bodyPr wrap="square" lIns="0" tIns="0" rIns="0" bIns="0" rtlCol="0" anchor="ctr"/>
          <a:lstStyle/>
          <a:p>
            <a:pPr indent="0" marL="0">
              <a:buNone/>
            </a:pPr>
            <a:r>
              <a:rPr lang="en-US" sz="1400" i="1" dirty="0">
                <a:solidFill>
                  <a:srgbClr val="5A4A3F"/>
                </a:solidFill>
                <a:latin typeface="Calibri" pitchFamily="34" charset="0"/>
                <a:ea typeface="Calibri" pitchFamily="34" charset="-122"/>
                <a:cs typeface="Calibri" pitchFamily="34" charset="-120"/>
              </a:rPr>
              <a:t>A peça-bandeira da campanha. Os rostos da maioria descoberta.</a:t>
            </a:r>
            <a:endParaRPr lang="en-US" sz="1400" dirty="0"/>
          </a:p>
        </p:txBody>
      </p:sp>
      <p:sp>
        <p:nvSpPr>
          <p:cNvPr id="8" name="Text 6"/>
          <p:cNvSpPr/>
          <p:nvPr/>
        </p:nvSpPr>
        <p:spPr>
          <a:xfrm>
            <a:off x="4572000" y="3657600"/>
            <a:ext cx="713232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AS 4 PEÇAS DA SEMANA</a:t>
            </a:r>
            <a:endParaRPr lang="en-US" sz="1000" dirty="0"/>
          </a:p>
        </p:txBody>
      </p:sp>
      <p:sp>
        <p:nvSpPr>
          <p:cNvPr id="9" name="Text 7"/>
          <p:cNvSpPr/>
          <p:nvPr/>
        </p:nvSpPr>
        <p:spPr>
          <a:xfrm>
            <a:off x="4572000" y="402336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01</a:t>
            </a:r>
            <a:endParaRPr lang="en-US" sz="1800" dirty="0"/>
          </a:p>
        </p:txBody>
      </p:sp>
      <p:sp>
        <p:nvSpPr>
          <p:cNvPr id="10" name="Text 8"/>
          <p:cNvSpPr/>
          <p:nvPr/>
        </p:nvSpPr>
        <p:spPr>
          <a:xfrm>
            <a:off x="5029200" y="406908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manifesto</a:t>
            </a:r>
            <a:endParaRPr lang="en-US" sz="1100" dirty="0"/>
          </a:p>
        </p:txBody>
      </p:sp>
      <p:sp>
        <p:nvSpPr>
          <p:cNvPr id="11" name="Text 9"/>
          <p:cNvSpPr/>
          <p:nvPr/>
        </p:nvSpPr>
        <p:spPr>
          <a:xfrm>
            <a:off x="5029200" y="429768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Os rostos da maioria descoberta</a:t>
            </a:r>
            <a:endParaRPr lang="en-US" sz="1400" dirty="0"/>
          </a:p>
        </p:txBody>
      </p:sp>
      <p:sp>
        <p:nvSpPr>
          <p:cNvPr id="12" name="Text 10"/>
          <p:cNvSpPr/>
          <p:nvPr/>
        </p:nvSpPr>
        <p:spPr>
          <a:xfrm>
            <a:off x="10058400" y="416052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60s</a:t>
            </a:r>
            <a:endParaRPr lang="en-US" sz="1100" dirty="0"/>
          </a:p>
        </p:txBody>
      </p:sp>
      <p:sp>
        <p:nvSpPr>
          <p:cNvPr id="13" name="Text 11"/>
          <p:cNvSpPr/>
          <p:nvPr/>
        </p:nvSpPr>
        <p:spPr>
          <a:xfrm>
            <a:off x="4572000" y="461772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02</a:t>
            </a:r>
            <a:endParaRPr lang="en-US" sz="1800" dirty="0"/>
          </a:p>
        </p:txBody>
      </p:sp>
      <p:sp>
        <p:nvSpPr>
          <p:cNvPr id="14" name="Text 12"/>
          <p:cNvSpPr/>
          <p:nvPr/>
        </p:nvSpPr>
        <p:spPr>
          <a:xfrm>
            <a:off x="5029200" y="466344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curto</a:t>
            </a:r>
            <a:endParaRPr lang="en-US" sz="1100" dirty="0"/>
          </a:p>
        </p:txBody>
      </p:sp>
      <p:sp>
        <p:nvSpPr>
          <p:cNvPr id="15" name="Text 13"/>
          <p:cNvSpPr/>
          <p:nvPr/>
        </p:nvSpPr>
        <p:spPr>
          <a:xfrm>
            <a:off x="5029200" y="489204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A proteção não pode ser privilégio</a:t>
            </a:r>
            <a:endParaRPr lang="en-US" sz="1400" dirty="0"/>
          </a:p>
        </p:txBody>
      </p:sp>
      <p:sp>
        <p:nvSpPr>
          <p:cNvPr id="16" name="Text 14"/>
          <p:cNvSpPr/>
          <p:nvPr/>
        </p:nvSpPr>
        <p:spPr>
          <a:xfrm>
            <a:off x="10058400" y="475488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15s</a:t>
            </a:r>
            <a:endParaRPr lang="en-US" sz="1100" dirty="0"/>
          </a:p>
        </p:txBody>
      </p:sp>
      <p:sp>
        <p:nvSpPr>
          <p:cNvPr id="17" name="Text 15"/>
          <p:cNvSpPr/>
          <p:nvPr/>
        </p:nvSpPr>
        <p:spPr>
          <a:xfrm>
            <a:off x="4572000" y="521208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03</a:t>
            </a:r>
            <a:endParaRPr lang="en-US" sz="1800" dirty="0"/>
          </a:p>
        </p:txBody>
      </p:sp>
      <p:sp>
        <p:nvSpPr>
          <p:cNvPr id="18" name="Text 16"/>
          <p:cNvSpPr/>
          <p:nvPr/>
        </p:nvSpPr>
        <p:spPr>
          <a:xfrm>
            <a:off x="5029200" y="525780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Carrossel feed</a:t>
            </a:r>
            <a:endParaRPr lang="en-US" sz="1100" dirty="0"/>
          </a:p>
        </p:txBody>
      </p:sp>
      <p:sp>
        <p:nvSpPr>
          <p:cNvPr id="19" name="Text 17"/>
          <p:cNvSpPr/>
          <p:nvPr/>
        </p:nvSpPr>
        <p:spPr>
          <a:xfrm>
            <a:off x="5029200" y="548640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Um rosto por slide</a:t>
            </a:r>
            <a:endParaRPr lang="en-US" sz="1400" dirty="0"/>
          </a:p>
        </p:txBody>
      </p:sp>
      <p:sp>
        <p:nvSpPr>
          <p:cNvPr id="20" name="Text 18"/>
          <p:cNvSpPr/>
          <p:nvPr/>
        </p:nvSpPr>
        <p:spPr>
          <a:xfrm>
            <a:off x="10058400" y="534924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8 slides</a:t>
            </a:r>
            <a:endParaRPr lang="en-US" sz="1100" dirty="0"/>
          </a:p>
        </p:txBody>
      </p:sp>
      <p:sp>
        <p:nvSpPr>
          <p:cNvPr id="21" name="Text 19"/>
          <p:cNvSpPr/>
          <p:nvPr/>
        </p:nvSpPr>
        <p:spPr>
          <a:xfrm>
            <a:off x="4572000" y="580644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04</a:t>
            </a:r>
            <a:endParaRPr lang="en-US" sz="1800" dirty="0"/>
          </a:p>
        </p:txBody>
      </p:sp>
      <p:sp>
        <p:nvSpPr>
          <p:cNvPr id="22" name="Text 20"/>
          <p:cNvSpPr/>
          <p:nvPr/>
        </p:nvSpPr>
        <p:spPr>
          <a:xfrm>
            <a:off x="5029200" y="585216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Stories</a:t>
            </a:r>
            <a:endParaRPr lang="en-US" sz="1100" dirty="0"/>
          </a:p>
        </p:txBody>
      </p:sp>
      <p:sp>
        <p:nvSpPr>
          <p:cNvPr id="23" name="Text 21"/>
          <p:cNvSpPr/>
          <p:nvPr/>
        </p:nvSpPr>
        <p:spPr>
          <a:xfrm>
            <a:off x="5029200" y="608076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Tu tens algum seguro?</a:t>
            </a:r>
            <a:endParaRPr lang="en-US" sz="1400" dirty="0"/>
          </a:p>
        </p:txBody>
      </p:sp>
      <p:sp>
        <p:nvSpPr>
          <p:cNvPr id="24" name="Text 22"/>
          <p:cNvSpPr/>
          <p:nvPr/>
        </p:nvSpPr>
        <p:spPr>
          <a:xfrm>
            <a:off x="10058400" y="594360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6 cards</a:t>
            </a:r>
            <a:endParaRPr lang="en-US" sz="11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06 · O RETRATO COLECTIVO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MANIFESTO  ·  Segunda  ·  60s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Os rostos da maioria descoberta</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A maioria de Angola está descoberta.</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Cada um destes rostos é a razão por que existimos.</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Seguros.</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Fundo neutro terra, iluminação consistente, sem música. Oito retratos angolanos em sequência. Cada um olha fixamente para a câmara durante 6 ou 7 segundos. Ordem: mulher de 30 vendedora; homem de 60 pescador; adolescente de 16 estudante; mulher de 45 professora; homem de 35 taxista; senhora de 70 doméstica reformada; homem de 28 enfermeiro; mulher de 50 comerciante. Sob cada rosto, texto pequeno com nome, idade, profissão. Voz off institucional, sóbria, sobre os últimos três rostos: 'A maioria de Angola está descoberta.' Pausa. 'Cada um destes rostos é a razão por que existimos.' Fade para logótipo.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Estes são os angolanos que protegemos. E os que ainda queremos alcançar. A proteção não pode continuar a ser um privilégio de poucos. Tem de ser uma decisão acessível a todos os que amam alguém e querem decidir antes do imprevisto.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#GIANTSeguros #QuemAmaProtegePrimeiro #Angola #ProtecaoParaTodos</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06 · O RETRATO COLECTIVO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CURTO  ·  Quarta  ·  15s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A proteção não pode ser privilégio</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A proteção não pode ser privilégio.</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É um direito de quem ama.</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Seguros.</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Mesma sequência dos oito rostos do Reel principal, editada em corte seco, ritmo rápido — 1.5 segundos por rosto. Texto fixo durante todo o reel, centrado em branco com fundo translúcido: 'A proteção não pode ser privilégio.' Fade para logótipo.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Cada rosto. Cada vida. Cada família.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#GIANTSeguros #QuemAmaProtegePrimeiro</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06 · O RETRATO COLECTIVO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CARROSSEL FEED  ·  Sexta  ·  8 slides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Um rosto por slide</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Estes são os angolanos que protegemos.</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E os que ainda queremos alcançar.</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Seguros.</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Slides 1 a 7: um rosto por slide, em formato vertical. Sob cada rosto: primeiro nome, idade, profissão. Sem mais texto. Slide 8 (assinatura): fundo navy, logótipo GIANT. Em cobre: 'Estes são os angolanos que protegemos.' Em branco abaixo: 'E os que ainda queremos alcançar.'</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Carmen, vendedora. Manuel, pescador. Edson, estudante. Luísa, professora. Paulo, taxista. Vó Rosa, doméstica reformada. Mateus, enfermeiro. Joaquina, comerciante. Oito vidas. Oito histórias. Oito famílias inteiras à volta. Cada um destes rostos representa milhões de outros. Vamos mudar isto, juntos.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#GIANTSeguros #QuemAmaProtegePrimeiro #Angola</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06 · O RETRATO COLECTIVO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STORIES  ·  Domingo  ·  6 cards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Tu tens algum seguro?</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Tu tens algum seguro?</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A maioria respondeu não.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Faz parte da mudança.</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C1: 'Tu tens algum seguro?' SIM/NÃO. C2: 'A maioria dos angolanos respondeu não. E isto não pode continuar a ser normal.' C3: retrato da Carmen + sua história. C4: retrato do Paulo + sua história. C5: retrato da Vó Rosa + sua história. C6: logótipo GIANT + CTA 'Faz parte da mudança.'</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Sequência de 6 stories que apresenta a vida real por trás dos números.</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#QuemAmaProtegePrimeiro</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EA5C0C"/>
          </a:solidFill>
          <a:ln w="12700">
            <a:solidFill>
              <a:srgbClr val="EA5C0C"/>
            </a:solidFill>
            <a:prstDash val="solid"/>
          </a:ln>
        </p:spPr>
      </p:sp>
      <p:sp>
        <p:nvSpPr>
          <p:cNvPr id="3" name="Text 1"/>
          <p:cNvSpPr/>
          <p:nvPr/>
        </p:nvSpPr>
        <p:spPr>
          <a:xfrm>
            <a:off x="640080" y="822960"/>
            <a:ext cx="3657600" cy="365760"/>
          </a:xfrm>
          <a:prstGeom prst="rect">
            <a:avLst/>
          </a:prstGeom>
          <a:noFill/>
          <a:ln/>
        </p:spPr>
        <p:txBody>
          <a:bodyPr wrap="square" lIns="0" tIns="0" rIns="0" bIns="0" rtlCol="0" anchor="ctr"/>
          <a:lstStyle/>
          <a:p>
            <a:pPr indent="0" marL="0">
              <a:buNone/>
            </a:pPr>
            <a:r>
              <a:rPr lang="en-US" sz="1300" b="1" spc="600" kern="0" dirty="0">
                <a:solidFill>
                  <a:srgbClr val="FFFFFF"/>
                </a:solidFill>
                <a:latin typeface="Calibri" pitchFamily="34" charset="0"/>
                <a:ea typeface="Calibri" pitchFamily="34" charset="-122"/>
                <a:cs typeface="Calibri" pitchFamily="34" charset="-120"/>
              </a:rPr>
              <a:t>SEMANA</a:t>
            </a:r>
            <a:endParaRPr lang="en-US" sz="1300" dirty="0"/>
          </a:p>
        </p:txBody>
      </p:sp>
      <p:sp>
        <p:nvSpPr>
          <p:cNvPr id="4" name="Text 2"/>
          <p:cNvSpPr/>
          <p:nvPr/>
        </p:nvSpPr>
        <p:spPr>
          <a:xfrm>
            <a:off x="640080" y="1371600"/>
            <a:ext cx="3474720" cy="3657600"/>
          </a:xfrm>
          <a:prstGeom prst="rect">
            <a:avLst/>
          </a:prstGeom>
          <a:noFill/>
          <a:ln/>
        </p:spPr>
        <p:txBody>
          <a:bodyPr wrap="square" lIns="0" tIns="0" rIns="0" bIns="0" rtlCol="0" anchor="ctr"/>
          <a:lstStyle/>
          <a:p>
            <a:pPr indent="0" marL="0">
              <a:buNone/>
            </a:pPr>
            <a:r>
              <a:rPr lang="en-US" sz="24000" b="1" dirty="0">
                <a:solidFill>
                  <a:srgbClr val="FFFFFF"/>
                </a:solidFill>
                <a:latin typeface="Cambria" pitchFamily="34" charset="0"/>
                <a:ea typeface="Cambria" pitchFamily="34" charset="-122"/>
                <a:cs typeface="Cambria" pitchFamily="34" charset="-120"/>
              </a:rPr>
              <a:t>07</a:t>
            </a:r>
            <a:endParaRPr lang="en-US" sz="24000" dirty="0"/>
          </a:p>
        </p:txBody>
      </p:sp>
      <p:sp>
        <p:nvSpPr>
          <p:cNvPr id="5" name="Text 3"/>
          <p:cNvSpPr/>
          <p:nvPr/>
        </p:nvSpPr>
        <p:spPr>
          <a:xfrm>
            <a:off x="640080" y="6035040"/>
            <a:ext cx="3474720" cy="365760"/>
          </a:xfrm>
          <a:prstGeom prst="rect">
            <a:avLst/>
          </a:prstGeom>
          <a:noFill/>
          <a:ln/>
        </p:spPr>
        <p:txBody>
          <a:bodyPr wrap="square" lIns="0" tIns="0" rIns="0" bIns="0" rtlCol="0" anchor="ctr"/>
          <a:lstStyle/>
          <a:p>
            <a:pPr indent="0" marL="0">
              <a:buNone/>
            </a:pPr>
            <a:r>
              <a:rPr lang="en-US" sz="1100" b="1" spc="300" kern="0" dirty="0">
                <a:solidFill>
                  <a:srgbClr val="FFFFFF"/>
                </a:solidFill>
                <a:latin typeface="Calibri" pitchFamily="34" charset="0"/>
                <a:ea typeface="Calibri" pitchFamily="34" charset="-122"/>
                <a:cs typeface="Calibri" pitchFamily="34" charset="-120"/>
              </a:rPr>
              <a:t>EPISÓDIO 01 · ACIDENTES PESSOAIS</a:t>
            </a:r>
            <a:endParaRPr lang="en-US" sz="1100" dirty="0"/>
          </a:p>
        </p:txBody>
      </p:sp>
      <p:sp>
        <p:nvSpPr>
          <p:cNvPr id="6" name="Text 4"/>
          <p:cNvSpPr/>
          <p:nvPr/>
        </p:nvSpPr>
        <p:spPr>
          <a:xfrm>
            <a:off x="4572000" y="1188720"/>
            <a:ext cx="7132320" cy="1280160"/>
          </a:xfrm>
          <a:prstGeom prst="rect">
            <a:avLst/>
          </a:prstGeom>
          <a:noFill/>
          <a:ln/>
        </p:spPr>
        <p:txBody>
          <a:bodyPr wrap="square" lIns="0" tIns="0" rIns="0" bIns="0" rtlCol="0" anchor="ctr"/>
          <a:lstStyle/>
          <a:p>
            <a:pPr indent="0" marL="0">
              <a:buNone/>
            </a:pPr>
            <a:r>
              <a:rPr lang="en-US" sz="4400" b="1" i="1" dirty="0">
                <a:solidFill>
                  <a:srgbClr val="1F1410"/>
                </a:solidFill>
                <a:latin typeface="Cambria" pitchFamily="34" charset="0"/>
                <a:ea typeface="Cambria" pitchFamily="34" charset="-122"/>
                <a:cs typeface="Cambria" pitchFamily="34" charset="-120"/>
              </a:rPr>
              <a:t>Estás aqui estiloso</a:t>
            </a:r>
            <a:endParaRPr lang="en-US" sz="4400" dirty="0"/>
          </a:p>
        </p:txBody>
      </p:sp>
      <p:sp>
        <p:nvSpPr>
          <p:cNvPr id="7" name="Text 5"/>
          <p:cNvSpPr/>
          <p:nvPr/>
        </p:nvSpPr>
        <p:spPr>
          <a:xfrm>
            <a:off x="4572000" y="2560320"/>
            <a:ext cx="7132320" cy="731520"/>
          </a:xfrm>
          <a:prstGeom prst="rect">
            <a:avLst/>
          </a:prstGeom>
          <a:noFill/>
          <a:ln/>
        </p:spPr>
        <p:txBody>
          <a:bodyPr wrap="square" lIns="0" tIns="0" rIns="0" bIns="0" rtlCol="0" anchor="ctr"/>
          <a:lstStyle/>
          <a:p>
            <a:pPr indent="0" marL="0">
              <a:buNone/>
            </a:pPr>
            <a:r>
              <a:rPr lang="en-US" sz="1400" i="1" dirty="0">
                <a:solidFill>
                  <a:srgbClr val="5A4A3F"/>
                </a:solidFill>
                <a:latin typeface="Calibri" pitchFamily="34" charset="0"/>
                <a:ea typeface="Calibri" pitchFamily="34" charset="-122"/>
                <a:cs typeface="Calibri" pitchFamily="34" charset="-120"/>
              </a:rPr>
              <a:t>Abre o programa Seguro Para Todos com a Figura Pública. O Reel principal é o primeiro episódio.</a:t>
            </a:r>
            <a:endParaRPr lang="en-US" sz="1400" dirty="0"/>
          </a:p>
        </p:txBody>
      </p:sp>
      <p:sp>
        <p:nvSpPr>
          <p:cNvPr id="8" name="Text 6"/>
          <p:cNvSpPr/>
          <p:nvPr/>
        </p:nvSpPr>
        <p:spPr>
          <a:xfrm>
            <a:off x="4572000" y="3657600"/>
            <a:ext cx="713232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AS 4 PEÇAS DA SEMANA</a:t>
            </a:r>
            <a:endParaRPr lang="en-US" sz="1000" dirty="0"/>
          </a:p>
        </p:txBody>
      </p:sp>
      <p:sp>
        <p:nvSpPr>
          <p:cNvPr id="9" name="Text 7"/>
          <p:cNvSpPr/>
          <p:nvPr/>
        </p:nvSpPr>
        <p:spPr>
          <a:xfrm>
            <a:off x="4572000" y="402336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01</a:t>
            </a:r>
            <a:endParaRPr lang="en-US" sz="1800" dirty="0"/>
          </a:p>
        </p:txBody>
      </p:sp>
      <p:sp>
        <p:nvSpPr>
          <p:cNvPr id="10" name="Text 8"/>
          <p:cNvSpPr/>
          <p:nvPr/>
        </p:nvSpPr>
        <p:spPr>
          <a:xfrm>
            <a:off x="5029200" y="406908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principal · Episódio 01</a:t>
            </a:r>
            <a:endParaRPr lang="en-US" sz="1100" dirty="0"/>
          </a:p>
        </p:txBody>
      </p:sp>
      <p:sp>
        <p:nvSpPr>
          <p:cNvPr id="11" name="Text 9"/>
          <p:cNvSpPr/>
          <p:nvPr/>
        </p:nvSpPr>
        <p:spPr>
          <a:xfrm>
            <a:off x="5029200" y="429768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Estás aqui estiloso</a:t>
            </a:r>
            <a:endParaRPr lang="en-US" sz="1400" dirty="0"/>
          </a:p>
        </p:txBody>
      </p:sp>
      <p:sp>
        <p:nvSpPr>
          <p:cNvPr id="12" name="Text 10"/>
          <p:cNvSpPr/>
          <p:nvPr/>
        </p:nvSpPr>
        <p:spPr>
          <a:xfrm>
            <a:off x="10058400" y="416052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75s</a:t>
            </a:r>
            <a:endParaRPr lang="en-US" sz="1100" dirty="0"/>
          </a:p>
        </p:txBody>
      </p:sp>
      <p:sp>
        <p:nvSpPr>
          <p:cNvPr id="13" name="Text 11"/>
          <p:cNvSpPr/>
          <p:nvPr/>
        </p:nvSpPr>
        <p:spPr>
          <a:xfrm>
            <a:off x="4572000" y="461772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02</a:t>
            </a:r>
            <a:endParaRPr lang="en-US" sz="1800" dirty="0"/>
          </a:p>
        </p:txBody>
      </p:sp>
      <p:sp>
        <p:nvSpPr>
          <p:cNvPr id="14" name="Text 12"/>
          <p:cNvSpPr/>
          <p:nvPr/>
        </p:nvSpPr>
        <p:spPr>
          <a:xfrm>
            <a:off x="5029200" y="466344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curto</a:t>
            </a:r>
            <a:endParaRPr lang="en-US" sz="1100" dirty="0"/>
          </a:p>
        </p:txBody>
      </p:sp>
      <p:sp>
        <p:nvSpPr>
          <p:cNvPr id="15" name="Text 13"/>
          <p:cNvSpPr/>
          <p:nvPr/>
        </p:nvSpPr>
        <p:spPr>
          <a:xfrm>
            <a:off x="5029200" y="489204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O estilo de verdade</a:t>
            </a:r>
            <a:endParaRPr lang="en-US" sz="1400" dirty="0"/>
          </a:p>
        </p:txBody>
      </p:sp>
      <p:sp>
        <p:nvSpPr>
          <p:cNvPr id="16" name="Text 14"/>
          <p:cNvSpPr/>
          <p:nvPr/>
        </p:nvSpPr>
        <p:spPr>
          <a:xfrm>
            <a:off x="10058400" y="475488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20s</a:t>
            </a:r>
            <a:endParaRPr lang="en-US" sz="1100" dirty="0"/>
          </a:p>
        </p:txBody>
      </p:sp>
      <p:sp>
        <p:nvSpPr>
          <p:cNvPr id="17" name="Text 15"/>
          <p:cNvSpPr/>
          <p:nvPr/>
        </p:nvSpPr>
        <p:spPr>
          <a:xfrm>
            <a:off x="4572000" y="521208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03</a:t>
            </a:r>
            <a:endParaRPr lang="en-US" sz="1800" dirty="0"/>
          </a:p>
        </p:txBody>
      </p:sp>
      <p:sp>
        <p:nvSpPr>
          <p:cNvPr id="18" name="Text 16"/>
          <p:cNvSpPr/>
          <p:nvPr/>
        </p:nvSpPr>
        <p:spPr>
          <a:xfrm>
            <a:off x="5029200" y="525780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Post estático</a:t>
            </a:r>
            <a:endParaRPr lang="en-US" sz="1100" dirty="0"/>
          </a:p>
        </p:txBody>
      </p:sp>
      <p:sp>
        <p:nvSpPr>
          <p:cNvPr id="19" name="Text 17"/>
          <p:cNvSpPr/>
          <p:nvPr/>
        </p:nvSpPr>
        <p:spPr>
          <a:xfrm>
            <a:off x="5029200" y="548640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Episódio 01 no ar</a:t>
            </a:r>
            <a:endParaRPr lang="en-US" sz="1400" dirty="0"/>
          </a:p>
        </p:txBody>
      </p:sp>
      <p:sp>
        <p:nvSpPr>
          <p:cNvPr id="20" name="Text 18"/>
          <p:cNvSpPr/>
          <p:nvPr/>
        </p:nvSpPr>
        <p:spPr>
          <a:xfrm>
            <a:off x="10058400" y="534924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Feed</a:t>
            </a:r>
            <a:endParaRPr lang="en-US" sz="1100" dirty="0"/>
          </a:p>
        </p:txBody>
      </p:sp>
      <p:sp>
        <p:nvSpPr>
          <p:cNvPr id="21" name="Text 19"/>
          <p:cNvSpPr/>
          <p:nvPr/>
        </p:nvSpPr>
        <p:spPr>
          <a:xfrm>
            <a:off x="4572000" y="580644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04</a:t>
            </a:r>
            <a:endParaRPr lang="en-US" sz="1800" dirty="0"/>
          </a:p>
        </p:txBody>
      </p:sp>
      <p:sp>
        <p:nvSpPr>
          <p:cNvPr id="22" name="Text 20"/>
          <p:cNvSpPr/>
          <p:nvPr/>
        </p:nvSpPr>
        <p:spPr>
          <a:xfrm>
            <a:off x="5029200" y="585216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Stories</a:t>
            </a:r>
            <a:endParaRPr lang="en-US" sz="1100" dirty="0"/>
          </a:p>
        </p:txBody>
      </p:sp>
      <p:sp>
        <p:nvSpPr>
          <p:cNvPr id="23" name="Text 21"/>
          <p:cNvSpPr/>
          <p:nvPr/>
        </p:nvSpPr>
        <p:spPr>
          <a:xfrm>
            <a:off x="5029200" y="608076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Já viste o Episódio 01?</a:t>
            </a:r>
            <a:endParaRPr lang="en-US" sz="1400" dirty="0"/>
          </a:p>
        </p:txBody>
      </p:sp>
      <p:sp>
        <p:nvSpPr>
          <p:cNvPr id="24" name="Text 22"/>
          <p:cNvSpPr/>
          <p:nvPr/>
        </p:nvSpPr>
        <p:spPr>
          <a:xfrm>
            <a:off x="10058400" y="594360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4 cards</a:t>
            </a:r>
            <a:endParaRPr lang="en-US" sz="11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07 · ESTÁS AQUI ESTILOSO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PRINCIPAL · EPISÓDIO 01  ·  Segunda  ·  75s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Estás aqui estiloso</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Estás aqui estiloso.</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Mas tens seguro?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Acidentes Pessoais · 3 min.</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Torneio de futebol amador. Campo de bairro, malta a aquecer, público a chegar nas bancadas. Camisolas com selo discreto da GIANT. Câmara à mão, naturalista. A Figura Pública entra no campo, cumprimenta jogadores, brinca com os mais sapecas. Aproxima-se de um jogador com bandana, cabelo trabalhado, chuteiras novas. Figura: 'Iô iô, mas o bicho está aqui estiloso! Tudo combinado para ganhar Bola de Ouro, hein?' Jogador: 'Sempre, mano. Bola é arte.' Figura: 'E se partires a perna no segundo tempo, ainda vai ser arte? Tens seguro?' O jogador ri sem graça. A Figura olha à câmara: 'Esta gente do bairro acha que estilo é só roupa e chuteira. Mas o estilo de verdade é tu ires jogar e saberes que, se acontecer alguma coisa, a tua família não fica a pagar a tua imprudência.' Remate à câmara: 'GIANT Acidentes Pessoais. Cobre-te no campo, no trabalho, na rua. Seguro para todos — inclusive os estilosos.'</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Episódio 01 do programa Seguro Para Todos. Levamos a GIANT para o terreno — bairro, malta, conversa real. O estilo de verdade não é só roupa e chuteira. É saber que, se acontecer alguma coisa, a tua família não vai pagar a tua imprudência.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#SeguroParaTodos #GIANTAcidentesPessoais #QuemAmaProtegePrimeiro</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07 · ESTÁS AQUI ESTILOSO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CURTO  ·  Quarta  ·  20s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O estilo de verdade</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O estilo de verdade.</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É saberes que estás coberto.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Acidentes Pessoais.</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Corte rápido de quatro momentos do Episódio 01: a Figura no campo, o jogador estiloso a sorrir, a chuteira a bater no chão, o olhar da Figura à câmara. Texto fixo durante todo o reel: 'O estilo de verdade é tu ires jogar — e saberes que estás coberto.' Fade para logótipo.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Para os estilosos do campo, do trabalho, da rua.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#SeguroParaTodos #GIANTSeguros</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07 · ESTÁS AQUI ESTILOSO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POST ESTÁTICO  ·  Sexta  ·  Feed</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Episódio 01 no ar</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Estás aqui estiloso.</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Mas tens seguro?</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Acidentes Pessoais.</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Plano fixo da Figura no campo, mão no ombro do jogador estiloso, ambos a olhar para a câmara. Camisola com selo GIANT. Atmosfera de fim de tarde, luz dourada. Headline e CTA em serifa branca.</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Episódio 01 do programa Seguro Para Todos já está no ar. Vai ao Reel para veres a conversa inteira. O estilo de verdade é a decisão que tu tomas antes do imprevisto.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#SeguroParaTodos #GIANTSeguros #QuemAmaProtegePrimeiro</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31520" y="64008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02 · CADÊNCIA SEMANAL</a:t>
            </a:r>
            <a:endParaRPr lang="en-US" sz="1100" dirty="0"/>
          </a:p>
        </p:txBody>
      </p:sp>
      <p:sp>
        <p:nvSpPr>
          <p:cNvPr id="3" name="Text 1"/>
          <p:cNvSpPr/>
          <p:nvPr/>
        </p:nvSpPr>
        <p:spPr>
          <a:xfrm>
            <a:off x="731520" y="914400"/>
            <a:ext cx="10972800" cy="822960"/>
          </a:xfrm>
          <a:prstGeom prst="rect">
            <a:avLst/>
          </a:prstGeom>
          <a:noFill/>
          <a:ln/>
        </p:spPr>
        <p:txBody>
          <a:bodyPr wrap="square" lIns="0" tIns="0" rIns="0" bIns="0" rtlCol="0" anchor="ctr"/>
          <a:lstStyle/>
          <a:p>
            <a:pPr indent="0" marL="0">
              <a:buNone/>
            </a:pPr>
            <a:r>
              <a:rPr lang="en-US" sz="3200" b="1" dirty="0">
                <a:solidFill>
                  <a:srgbClr val="1F1410"/>
                </a:solidFill>
                <a:latin typeface="Cambria" pitchFamily="34" charset="0"/>
                <a:ea typeface="Cambria" pitchFamily="34" charset="-122"/>
                <a:cs typeface="Cambria" pitchFamily="34" charset="-120"/>
              </a:rPr>
              <a:t>Quatro conteúdos por semana, em ritmo fixo.</a:t>
            </a:r>
            <a:endParaRPr lang="en-US" sz="3200" dirty="0"/>
          </a:p>
        </p:txBody>
      </p:sp>
      <p:sp>
        <p:nvSpPr>
          <p:cNvPr id="4" name="Text 2"/>
          <p:cNvSpPr/>
          <p:nvPr/>
        </p:nvSpPr>
        <p:spPr>
          <a:xfrm>
            <a:off x="731520" y="1737360"/>
            <a:ext cx="10972800" cy="457200"/>
          </a:xfrm>
          <a:prstGeom prst="rect">
            <a:avLst/>
          </a:prstGeom>
          <a:noFill/>
          <a:ln/>
        </p:spPr>
        <p:txBody>
          <a:bodyPr wrap="square" lIns="0" tIns="0" rIns="0" bIns="0" rtlCol="0" anchor="ctr"/>
          <a:lstStyle/>
          <a:p>
            <a:pPr indent="0" marL="0">
              <a:buNone/>
            </a:pPr>
            <a:r>
              <a:rPr lang="en-US" sz="1400" dirty="0">
                <a:solidFill>
                  <a:srgbClr val="5A4A3F"/>
                </a:solidFill>
                <a:latin typeface="Calibri" pitchFamily="34" charset="0"/>
                <a:ea typeface="Calibri" pitchFamily="34" charset="-122"/>
                <a:cs typeface="Calibri" pitchFamily="34" charset="-120"/>
              </a:rPr>
              <a:t>Cada uma das sete peças que antes era um dia ocupa agora uma semana inteira. A produção fica previsível e o conteúdo respira.</a:t>
            </a:r>
            <a:endParaRPr lang="en-US" sz="1400" dirty="0"/>
          </a:p>
        </p:txBody>
      </p:sp>
      <p:sp>
        <p:nvSpPr>
          <p:cNvPr id="5" name="Shape 3"/>
          <p:cNvSpPr/>
          <p:nvPr/>
        </p:nvSpPr>
        <p:spPr>
          <a:xfrm>
            <a:off x="731520" y="2697480"/>
            <a:ext cx="2697480" cy="3383280"/>
          </a:xfrm>
          <a:prstGeom prst="roundRect">
            <a:avLst>
              <a:gd name="adj" fmla="val 4068"/>
            </a:avLst>
          </a:prstGeom>
          <a:solidFill>
            <a:srgbClr val="FFEFE3"/>
          </a:solidFill>
          <a:ln w="12700">
            <a:solidFill>
              <a:srgbClr val="FFEFE3"/>
            </a:solidFill>
            <a:prstDash val="solid"/>
          </a:ln>
          <a:effectLst>
            <a:outerShdw sx="100000" sy="100000" kx="0" ky="0" algn="bl" rotWithShape="0" blurRad="127000" dist="38100" dir="5400000">
              <a:srgbClr val="000000">
                <a:alpha val="10000"/>
              </a:srgbClr>
            </a:outerShdw>
          </a:effectLst>
        </p:spPr>
      </p:sp>
      <p:sp>
        <p:nvSpPr>
          <p:cNvPr id="6" name="Text 4"/>
          <p:cNvSpPr/>
          <p:nvPr/>
        </p:nvSpPr>
        <p:spPr>
          <a:xfrm>
            <a:off x="960120" y="3017520"/>
            <a:ext cx="2240280" cy="731520"/>
          </a:xfrm>
          <a:prstGeom prst="rect">
            <a:avLst/>
          </a:prstGeom>
          <a:noFill/>
          <a:ln/>
        </p:spPr>
        <p:txBody>
          <a:bodyPr wrap="square" lIns="0" tIns="0" rIns="0" bIns="0" rtlCol="0" anchor="ctr"/>
          <a:lstStyle/>
          <a:p>
            <a:pPr indent="0" marL="0">
              <a:buNone/>
            </a:pPr>
            <a:r>
              <a:rPr lang="en-US" sz="1200" b="1" spc="400" kern="0" dirty="0">
                <a:solidFill>
                  <a:srgbClr val="B73E00"/>
                </a:solidFill>
                <a:latin typeface="Calibri" pitchFamily="34" charset="0"/>
                <a:ea typeface="Calibri" pitchFamily="34" charset="-122"/>
                <a:cs typeface="Calibri" pitchFamily="34" charset="-120"/>
              </a:rPr>
              <a:t>SEGUNDA</a:t>
            </a:r>
            <a:endParaRPr lang="en-US" sz="1200" dirty="0"/>
          </a:p>
        </p:txBody>
      </p:sp>
      <p:sp>
        <p:nvSpPr>
          <p:cNvPr id="7" name="Text 5"/>
          <p:cNvSpPr/>
          <p:nvPr/>
        </p:nvSpPr>
        <p:spPr>
          <a:xfrm>
            <a:off x="960120" y="3840480"/>
            <a:ext cx="2240280" cy="10972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Reel principal</a:t>
            </a:r>
            <a:endParaRPr lang="en-US" sz="2200" dirty="0"/>
          </a:p>
        </p:txBody>
      </p:sp>
      <p:sp>
        <p:nvSpPr>
          <p:cNvPr id="8" name="Text 6"/>
          <p:cNvSpPr/>
          <p:nvPr/>
        </p:nvSpPr>
        <p:spPr>
          <a:xfrm>
            <a:off x="960120" y="5120640"/>
            <a:ext cx="2240280" cy="822960"/>
          </a:xfrm>
          <a:prstGeom prst="rect">
            <a:avLst/>
          </a:prstGeom>
          <a:noFill/>
          <a:ln/>
        </p:spPr>
        <p:txBody>
          <a:bodyPr wrap="square" lIns="0" tIns="0" rIns="0" bIns="0" rtlCol="0" anchor="ctr"/>
          <a:lstStyle/>
          <a:p>
            <a:pPr indent="0" marL="0">
              <a:buNone/>
            </a:pPr>
            <a:r>
              <a:rPr lang="en-US" sz="1100" dirty="0">
                <a:solidFill>
                  <a:srgbClr val="5A4A3F"/>
                </a:solidFill>
                <a:latin typeface="Calibri" pitchFamily="34" charset="0"/>
                <a:ea typeface="Calibri" pitchFamily="34" charset="-122"/>
                <a:cs typeface="Calibri" pitchFamily="34" charset="-120"/>
              </a:rPr>
              <a:t>Peça cinemática · entrega da mensagem completa</a:t>
            </a:r>
            <a:endParaRPr lang="en-US" sz="1100" dirty="0"/>
          </a:p>
        </p:txBody>
      </p:sp>
      <p:sp>
        <p:nvSpPr>
          <p:cNvPr id="9" name="Shape 7"/>
          <p:cNvSpPr/>
          <p:nvPr/>
        </p:nvSpPr>
        <p:spPr>
          <a:xfrm>
            <a:off x="3566160" y="2697480"/>
            <a:ext cx="2697480" cy="3383280"/>
          </a:xfrm>
          <a:prstGeom prst="roundRect">
            <a:avLst>
              <a:gd name="adj" fmla="val 4068"/>
            </a:avLst>
          </a:prstGeom>
          <a:solidFill>
            <a:srgbClr val="FFEFE3"/>
          </a:solidFill>
          <a:ln w="12700">
            <a:solidFill>
              <a:srgbClr val="FFEFE3"/>
            </a:solidFill>
            <a:prstDash val="solid"/>
          </a:ln>
          <a:effectLst>
            <a:outerShdw sx="100000" sy="100000" kx="0" ky="0" algn="bl" rotWithShape="0" blurRad="127000" dist="38100" dir="5400000">
              <a:srgbClr val="000000">
                <a:alpha val="10000"/>
              </a:srgbClr>
            </a:outerShdw>
          </a:effectLst>
        </p:spPr>
      </p:sp>
      <p:sp>
        <p:nvSpPr>
          <p:cNvPr id="10" name="Text 8"/>
          <p:cNvSpPr/>
          <p:nvPr/>
        </p:nvSpPr>
        <p:spPr>
          <a:xfrm>
            <a:off x="3794760" y="3017520"/>
            <a:ext cx="2240280" cy="731520"/>
          </a:xfrm>
          <a:prstGeom prst="rect">
            <a:avLst/>
          </a:prstGeom>
          <a:noFill/>
          <a:ln/>
        </p:spPr>
        <p:txBody>
          <a:bodyPr wrap="square" lIns="0" tIns="0" rIns="0" bIns="0" rtlCol="0" anchor="ctr"/>
          <a:lstStyle/>
          <a:p>
            <a:pPr indent="0" marL="0">
              <a:buNone/>
            </a:pPr>
            <a:r>
              <a:rPr lang="en-US" sz="1200" b="1" spc="400" kern="0" dirty="0">
                <a:solidFill>
                  <a:srgbClr val="B73E00"/>
                </a:solidFill>
                <a:latin typeface="Calibri" pitchFamily="34" charset="0"/>
                <a:ea typeface="Calibri" pitchFamily="34" charset="-122"/>
                <a:cs typeface="Calibri" pitchFamily="34" charset="-120"/>
              </a:rPr>
              <a:t>QUARTA</a:t>
            </a:r>
            <a:endParaRPr lang="en-US" sz="1200" dirty="0"/>
          </a:p>
        </p:txBody>
      </p:sp>
      <p:sp>
        <p:nvSpPr>
          <p:cNvPr id="11" name="Text 9"/>
          <p:cNvSpPr/>
          <p:nvPr/>
        </p:nvSpPr>
        <p:spPr>
          <a:xfrm>
            <a:off x="3794760" y="3840480"/>
            <a:ext cx="2240280" cy="10972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Reel curto</a:t>
            </a:r>
            <a:endParaRPr lang="en-US" sz="2200" dirty="0"/>
          </a:p>
        </p:txBody>
      </p:sp>
      <p:sp>
        <p:nvSpPr>
          <p:cNvPr id="12" name="Text 10"/>
          <p:cNvSpPr/>
          <p:nvPr/>
        </p:nvSpPr>
        <p:spPr>
          <a:xfrm>
            <a:off x="3794760" y="5120640"/>
            <a:ext cx="2240280" cy="822960"/>
          </a:xfrm>
          <a:prstGeom prst="rect">
            <a:avLst/>
          </a:prstGeom>
          <a:noFill/>
          <a:ln/>
        </p:spPr>
        <p:txBody>
          <a:bodyPr wrap="square" lIns="0" tIns="0" rIns="0" bIns="0" rtlCol="0" anchor="ctr"/>
          <a:lstStyle/>
          <a:p>
            <a:pPr indent="0" marL="0">
              <a:buNone/>
            </a:pPr>
            <a:r>
              <a:rPr lang="en-US" sz="1100" dirty="0">
                <a:solidFill>
                  <a:srgbClr val="5A4A3F"/>
                </a:solidFill>
                <a:latin typeface="Calibri" pitchFamily="34" charset="0"/>
                <a:ea typeface="Calibri" pitchFamily="34" charset="-122"/>
                <a:cs typeface="Calibri" pitchFamily="34" charset="-120"/>
              </a:rPr>
              <a:t>Versão concentrada · para partilha massiva</a:t>
            </a:r>
            <a:endParaRPr lang="en-US" sz="1100" dirty="0"/>
          </a:p>
        </p:txBody>
      </p:sp>
      <p:sp>
        <p:nvSpPr>
          <p:cNvPr id="13" name="Shape 11"/>
          <p:cNvSpPr/>
          <p:nvPr/>
        </p:nvSpPr>
        <p:spPr>
          <a:xfrm>
            <a:off x="6400800" y="2697480"/>
            <a:ext cx="2697480" cy="3383280"/>
          </a:xfrm>
          <a:prstGeom prst="roundRect">
            <a:avLst>
              <a:gd name="adj" fmla="val 4068"/>
            </a:avLst>
          </a:prstGeom>
          <a:solidFill>
            <a:srgbClr val="FFEFE3"/>
          </a:solidFill>
          <a:ln w="12700">
            <a:solidFill>
              <a:srgbClr val="FFEFE3"/>
            </a:solidFill>
            <a:prstDash val="solid"/>
          </a:ln>
          <a:effectLst>
            <a:outerShdw sx="100000" sy="100000" kx="0" ky="0" algn="bl" rotWithShape="0" blurRad="127000" dist="38100" dir="5400000">
              <a:srgbClr val="000000">
                <a:alpha val="10000"/>
              </a:srgbClr>
            </a:outerShdw>
          </a:effectLst>
        </p:spPr>
      </p:sp>
      <p:sp>
        <p:nvSpPr>
          <p:cNvPr id="14" name="Text 12"/>
          <p:cNvSpPr/>
          <p:nvPr/>
        </p:nvSpPr>
        <p:spPr>
          <a:xfrm>
            <a:off x="6629400" y="3017520"/>
            <a:ext cx="2240280" cy="731520"/>
          </a:xfrm>
          <a:prstGeom prst="rect">
            <a:avLst/>
          </a:prstGeom>
          <a:noFill/>
          <a:ln/>
        </p:spPr>
        <p:txBody>
          <a:bodyPr wrap="square" lIns="0" tIns="0" rIns="0" bIns="0" rtlCol="0" anchor="ctr"/>
          <a:lstStyle/>
          <a:p>
            <a:pPr indent="0" marL="0">
              <a:buNone/>
            </a:pPr>
            <a:r>
              <a:rPr lang="en-US" sz="1200" b="1" spc="400" kern="0" dirty="0">
                <a:solidFill>
                  <a:srgbClr val="B73E00"/>
                </a:solidFill>
                <a:latin typeface="Calibri" pitchFamily="34" charset="0"/>
                <a:ea typeface="Calibri" pitchFamily="34" charset="-122"/>
                <a:cs typeface="Calibri" pitchFamily="34" charset="-120"/>
              </a:rPr>
              <a:t>SEXTA</a:t>
            </a:r>
            <a:endParaRPr lang="en-US" sz="1200" dirty="0"/>
          </a:p>
        </p:txBody>
      </p:sp>
      <p:sp>
        <p:nvSpPr>
          <p:cNvPr id="15" name="Text 13"/>
          <p:cNvSpPr/>
          <p:nvPr/>
        </p:nvSpPr>
        <p:spPr>
          <a:xfrm>
            <a:off x="6629400" y="3840480"/>
            <a:ext cx="2240280" cy="10972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Post de feed</a:t>
            </a:r>
            <a:endParaRPr lang="en-US" sz="2200" dirty="0"/>
          </a:p>
        </p:txBody>
      </p:sp>
      <p:sp>
        <p:nvSpPr>
          <p:cNvPr id="16" name="Text 14"/>
          <p:cNvSpPr/>
          <p:nvPr/>
        </p:nvSpPr>
        <p:spPr>
          <a:xfrm>
            <a:off x="6629400" y="5120640"/>
            <a:ext cx="2240280" cy="822960"/>
          </a:xfrm>
          <a:prstGeom prst="rect">
            <a:avLst/>
          </a:prstGeom>
          <a:noFill/>
          <a:ln/>
        </p:spPr>
        <p:txBody>
          <a:bodyPr wrap="square" lIns="0" tIns="0" rIns="0" bIns="0" rtlCol="0" anchor="ctr"/>
          <a:lstStyle/>
          <a:p>
            <a:pPr indent="0" marL="0">
              <a:buNone/>
            </a:pPr>
            <a:r>
              <a:rPr lang="en-US" sz="1100" dirty="0">
                <a:solidFill>
                  <a:srgbClr val="5A4A3F"/>
                </a:solidFill>
                <a:latin typeface="Calibri" pitchFamily="34" charset="0"/>
                <a:ea typeface="Calibri" pitchFamily="34" charset="-122"/>
                <a:cs typeface="Calibri" pitchFamily="34" charset="-120"/>
              </a:rPr>
              <a:t>Peça de arquivo · post único ou carrossel</a:t>
            </a:r>
            <a:endParaRPr lang="en-US" sz="1100" dirty="0"/>
          </a:p>
        </p:txBody>
      </p:sp>
      <p:sp>
        <p:nvSpPr>
          <p:cNvPr id="17" name="Shape 15"/>
          <p:cNvSpPr/>
          <p:nvPr/>
        </p:nvSpPr>
        <p:spPr>
          <a:xfrm>
            <a:off x="9235440" y="2697480"/>
            <a:ext cx="2697480" cy="3383280"/>
          </a:xfrm>
          <a:prstGeom prst="roundRect">
            <a:avLst>
              <a:gd name="adj" fmla="val 4068"/>
            </a:avLst>
          </a:prstGeom>
          <a:solidFill>
            <a:srgbClr val="FFEFE3"/>
          </a:solidFill>
          <a:ln w="12700">
            <a:solidFill>
              <a:srgbClr val="FFEFE3"/>
            </a:solidFill>
            <a:prstDash val="solid"/>
          </a:ln>
          <a:effectLst>
            <a:outerShdw sx="100000" sy="100000" kx="0" ky="0" algn="bl" rotWithShape="0" blurRad="127000" dist="38100" dir="5400000">
              <a:srgbClr val="000000">
                <a:alpha val="10000"/>
              </a:srgbClr>
            </a:outerShdw>
          </a:effectLst>
        </p:spPr>
      </p:sp>
      <p:sp>
        <p:nvSpPr>
          <p:cNvPr id="18" name="Text 16"/>
          <p:cNvSpPr/>
          <p:nvPr/>
        </p:nvSpPr>
        <p:spPr>
          <a:xfrm>
            <a:off x="9464040" y="3017520"/>
            <a:ext cx="2240280" cy="731520"/>
          </a:xfrm>
          <a:prstGeom prst="rect">
            <a:avLst/>
          </a:prstGeom>
          <a:noFill/>
          <a:ln/>
        </p:spPr>
        <p:txBody>
          <a:bodyPr wrap="square" lIns="0" tIns="0" rIns="0" bIns="0" rtlCol="0" anchor="ctr"/>
          <a:lstStyle/>
          <a:p>
            <a:pPr indent="0" marL="0">
              <a:buNone/>
            </a:pPr>
            <a:r>
              <a:rPr lang="en-US" sz="1200" b="1" spc="400" kern="0" dirty="0">
                <a:solidFill>
                  <a:srgbClr val="B73E00"/>
                </a:solidFill>
                <a:latin typeface="Calibri" pitchFamily="34" charset="0"/>
                <a:ea typeface="Calibri" pitchFamily="34" charset="-122"/>
                <a:cs typeface="Calibri" pitchFamily="34" charset="-120"/>
              </a:rPr>
              <a:t>SÁBADO</a:t>
            </a:r>
            <a:endParaRPr lang="en-US" sz="1200" dirty="0"/>
          </a:p>
          <a:p>
            <a:pPr indent="0" marL="0">
              <a:buNone/>
            </a:pPr>
            <a:r>
              <a:rPr lang="en-US" sz="1200" b="1" spc="400" kern="0" dirty="0">
                <a:solidFill>
                  <a:srgbClr val="B73E00"/>
                </a:solidFill>
                <a:latin typeface="Calibri" pitchFamily="34" charset="0"/>
                <a:ea typeface="Calibri" pitchFamily="34" charset="-122"/>
                <a:cs typeface="Calibri" pitchFamily="34" charset="-120"/>
              </a:rPr>
              <a:t>ou DOMINGO</a:t>
            </a:r>
            <a:endParaRPr lang="en-US" sz="1200" dirty="0"/>
          </a:p>
        </p:txBody>
      </p:sp>
      <p:sp>
        <p:nvSpPr>
          <p:cNvPr id="19" name="Text 17"/>
          <p:cNvSpPr/>
          <p:nvPr/>
        </p:nvSpPr>
        <p:spPr>
          <a:xfrm>
            <a:off x="9464040" y="3840480"/>
            <a:ext cx="2240280" cy="10972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Stories</a:t>
            </a:r>
            <a:endParaRPr lang="en-US" sz="2200" dirty="0"/>
          </a:p>
        </p:txBody>
      </p:sp>
      <p:sp>
        <p:nvSpPr>
          <p:cNvPr id="20" name="Text 18"/>
          <p:cNvSpPr/>
          <p:nvPr/>
        </p:nvSpPr>
        <p:spPr>
          <a:xfrm>
            <a:off x="9464040" y="5120640"/>
            <a:ext cx="2240280" cy="822960"/>
          </a:xfrm>
          <a:prstGeom prst="rect">
            <a:avLst/>
          </a:prstGeom>
          <a:noFill/>
          <a:ln/>
        </p:spPr>
        <p:txBody>
          <a:bodyPr wrap="square" lIns="0" tIns="0" rIns="0" bIns="0" rtlCol="0" anchor="ctr"/>
          <a:lstStyle/>
          <a:p>
            <a:pPr indent="0" marL="0">
              <a:buNone/>
            </a:pPr>
            <a:r>
              <a:rPr lang="en-US" sz="1100" dirty="0">
                <a:solidFill>
                  <a:srgbClr val="5A4A3F"/>
                </a:solidFill>
                <a:latin typeface="Calibri" pitchFamily="34" charset="0"/>
                <a:ea typeface="Calibri" pitchFamily="34" charset="-122"/>
                <a:cs typeface="Calibri" pitchFamily="34" charset="-120"/>
              </a:rPr>
              <a:t>Interação directa · enquetes e CTA</a:t>
            </a:r>
            <a:endParaRPr lang="en-US" sz="11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07 · ESTÁS AQUI ESTILOSO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STORIES  ·  Sábado  ·  4 cards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Já viste o Episódio 01?</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Já viste o Episódio 01?</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O programa Seguro Para Todos está no ar.</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GIANT Acidentes Pessoais · 3 min.</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C1: frame da Figura no campo. 'Já viste o Episódio 01?' Sticker de link para o Reel. C2: 'O programa Seguro Para Todos leva a GIANT para o terreno. Bairro. Verdade. Sem moldura.' C3: 'Acidentes Pessoais: cobre-te no campo, no trabalho, na rua. Por menos do que custa um par de chuteiras boas por ano.' C4: sticker de link 'GIANT Acidentes Pessoais · 3 minutos.'</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Sequência de 4 stories que liga ao Reel do episódio.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#SeguroParaTodos</a:t>
            </a:r>
            <a:endParaRPr lang="en-US" sz="9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EA5C0C"/>
        </a:solidFill>
      </p:bgPr>
    </p:bg>
    <p:spTree>
      <p:nvGrpSpPr>
        <p:cNvPr id="1" name=""/>
        <p:cNvGrpSpPr/>
        <p:nvPr/>
      </p:nvGrpSpPr>
      <p:grpSpPr>
        <a:xfrm>
          <a:off x="0" y="0"/>
          <a:ext cx="0" cy="0"/>
          <a:chOff x="0" y="0"/>
          <a:chExt cx="0" cy="0"/>
        </a:xfrm>
      </p:grpSpPr>
      <p:sp>
        <p:nvSpPr>
          <p:cNvPr id="2" name="Text 0"/>
          <p:cNvSpPr/>
          <p:nvPr/>
        </p:nvSpPr>
        <p:spPr>
          <a:xfrm>
            <a:off x="548640" y="1645920"/>
            <a:ext cx="4572000" cy="3291840"/>
          </a:xfrm>
          <a:prstGeom prst="rect">
            <a:avLst/>
          </a:prstGeom>
          <a:noFill/>
          <a:ln/>
        </p:spPr>
        <p:txBody>
          <a:bodyPr wrap="square" lIns="0" tIns="0" rIns="0" bIns="0" rtlCol="0" anchor="ctr"/>
          <a:lstStyle/>
          <a:p>
            <a:pPr algn="l" indent="0" marL="0">
              <a:buNone/>
            </a:pPr>
            <a:r>
              <a:rPr lang="en-US" sz="22000" b="1" dirty="0">
                <a:solidFill>
                  <a:srgbClr val="FFFFFF"/>
                </a:solidFill>
                <a:latin typeface="Cambria" pitchFamily="34" charset="0"/>
                <a:ea typeface="Cambria" pitchFamily="34" charset="-122"/>
                <a:cs typeface="Cambria" pitchFamily="34" charset="-120"/>
              </a:rPr>
              <a:t>04</a:t>
            </a:r>
            <a:endParaRPr lang="en-US" sz="22000" dirty="0"/>
          </a:p>
        </p:txBody>
      </p:sp>
      <p:sp>
        <p:nvSpPr>
          <p:cNvPr id="3" name="Text 1"/>
          <p:cNvSpPr/>
          <p:nvPr/>
        </p:nvSpPr>
        <p:spPr>
          <a:xfrm>
            <a:off x="5029200" y="2286000"/>
            <a:ext cx="6675120" cy="365760"/>
          </a:xfrm>
          <a:prstGeom prst="rect">
            <a:avLst/>
          </a:prstGeom>
          <a:noFill/>
          <a:ln/>
        </p:spPr>
        <p:txBody>
          <a:bodyPr wrap="square" lIns="0" tIns="0" rIns="0" bIns="0" rtlCol="0" anchor="ctr"/>
          <a:lstStyle/>
          <a:p>
            <a:pPr indent="0" marL="0">
              <a:buNone/>
            </a:pPr>
            <a:r>
              <a:rPr lang="en-US" sz="1400" b="1" spc="800" kern="0" dirty="0">
                <a:solidFill>
                  <a:srgbClr val="FFFFFF"/>
                </a:solidFill>
                <a:latin typeface="Calibri" pitchFamily="34" charset="0"/>
                <a:ea typeface="Calibri" pitchFamily="34" charset="-122"/>
                <a:cs typeface="Calibri" pitchFamily="34" charset="-120"/>
              </a:rPr>
              <a:t>O PROGRAMA CONTINUA</a:t>
            </a:r>
            <a:endParaRPr lang="en-US" sz="1400" dirty="0"/>
          </a:p>
        </p:txBody>
      </p:sp>
      <p:sp>
        <p:nvSpPr>
          <p:cNvPr id="4" name="Text 2"/>
          <p:cNvSpPr/>
          <p:nvPr/>
        </p:nvSpPr>
        <p:spPr>
          <a:xfrm>
            <a:off x="5029200" y="2743200"/>
            <a:ext cx="6675120" cy="2286000"/>
          </a:xfrm>
          <a:prstGeom prst="rect">
            <a:avLst/>
          </a:prstGeom>
          <a:noFill/>
          <a:ln/>
        </p:spPr>
        <p:txBody>
          <a:bodyPr wrap="square" lIns="0" tIns="0" rIns="0" bIns="0" rtlCol="0" anchor="ctr"/>
          <a:lstStyle/>
          <a:p>
            <a:pPr indent="0" marL="0">
              <a:buNone/>
            </a:pPr>
            <a:r>
              <a:rPr lang="en-US" sz="4000" b="1" i="1" dirty="0">
                <a:solidFill>
                  <a:srgbClr val="FFFFFF"/>
                </a:solidFill>
                <a:latin typeface="Cambria" pitchFamily="34" charset="0"/>
                <a:ea typeface="Cambria" pitchFamily="34" charset="-122"/>
                <a:cs typeface="Cambria" pitchFamily="34" charset="-120"/>
              </a:rPr>
              <a:t>Mais três episódios</a:t>
            </a:r>
            <a:endParaRPr lang="en-US" sz="4000" dirty="0"/>
          </a:p>
          <a:p>
            <a:pPr indent="0" marL="0">
              <a:buNone/>
            </a:pPr>
            <a:r>
              <a:rPr lang="en-US" sz="4000" b="1" i="1" dirty="0">
                <a:solidFill>
                  <a:srgbClr val="FFFFFF"/>
                </a:solidFill>
                <a:latin typeface="Cambria" pitchFamily="34" charset="0"/>
                <a:ea typeface="Cambria" pitchFamily="34" charset="-122"/>
                <a:cs typeface="Cambria" pitchFamily="34" charset="-120"/>
              </a:rPr>
              <a:t>do Seguro Para Todos.</a:t>
            </a:r>
            <a:endParaRPr lang="en-US" sz="4000" dirty="0"/>
          </a:p>
        </p:txBody>
      </p:sp>
      <p:sp>
        <p:nvSpPr>
          <p:cNvPr id="5" name="Text 3"/>
          <p:cNvSpPr/>
          <p:nvPr/>
        </p:nvSpPr>
        <p:spPr>
          <a:xfrm>
            <a:off x="5029200" y="5303520"/>
            <a:ext cx="6675120" cy="73152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Semanas 8, 9 e 10. Mesma cadência. Mesma Figura. Três novos produtos: Vida, Saúde e Habitação.</a:t>
            </a:r>
            <a:endParaRPr lang="en-US" sz="15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08 · PROGRAMA SEGURO PARA TODOS</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EPISÓDIO 02  ·  VIDA / FUNERAL</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Quando o João partiu</a:t>
            </a:r>
            <a:endParaRPr lang="en-US" sz="3000" dirty="0"/>
          </a:p>
        </p:txBody>
      </p:sp>
      <p:sp>
        <p:nvSpPr>
          <p:cNvPr id="5" name="Shape 3"/>
          <p:cNvSpPr/>
          <p:nvPr/>
        </p:nvSpPr>
        <p:spPr>
          <a:xfrm>
            <a:off x="640080" y="2011680"/>
            <a:ext cx="10972800" cy="1645920"/>
          </a:xfrm>
          <a:prstGeom prst="roundRect">
            <a:avLst>
              <a:gd name="adj" fmla="val 6667"/>
            </a:avLst>
          </a:prstGeom>
          <a:solidFill>
            <a:srgbClr val="FFEFE3"/>
          </a:solidFill>
          <a:ln w="12700">
            <a:solidFill>
              <a:srgbClr val="FFEFE3"/>
            </a:solidFill>
            <a:prstDash val="solid"/>
          </a:ln>
        </p:spPr>
      </p:sp>
      <p:sp>
        <p:nvSpPr>
          <p:cNvPr id="6" name="Text 4"/>
          <p:cNvSpPr/>
          <p:nvPr/>
        </p:nvSpPr>
        <p:spPr>
          <a:xfrm>
            <a:off x="868680" y="214884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377440"/>
            <a:ext cx="7772400" cy="548640"/>
          </a:xfrm>
          <a:prstGeom prst="rect">
            <a:avLst/>
          </a:prstGeom>
          <a:noFill/>
          <a:ln/>
        </p:spPr>
        <p:txBody>
          <a:bodyPr wrap="square" lIns="0" tIns="0" rIns="0" bIns="0" rtlCol="0" anchor="ctr"/>
          <a:lstStyle/>
          <a:p>
            <a:pPr indent="0" marL="0">
              <a:buNone/>
            </a:pPr>
            <a:r>
              <a:rPr lang="en-US" sz="2000" b="1" i="1" dirty="0">
                <a:solidFill>
                  <a:srgbClr val="1F1410"/>
                </a:solidFill>
                <a:latin typeface="Cambria" pitchFamily="34" charset="0"/>
                <a:ea typeface="Cambria" pitchFamily="34" charset="-122"/>
                <a:cs typeface="Cambria" pitchFamily="34" charset="-120"/>
              </a:rPr>
              <a:t>Quando eu morrer, vocês só vão mesmo é chorar.</a:t>
            </a:r>
            <a:endParaRPr lang="en-US" sz="2000" dirty="0"/>
          </a:p>
        </p:txBody>
      </p:sp>
      <p:sp>
        <p:nvSpPr>
          <p:cNvPr id="8" name="Text 6"/>
          <p:cNvSpPr/>
          <p:nvPr/>
        </p:nvSpPr>
        <p:spPr>
          <a:xfrm>
            <a:off x="868680" y="292608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154680"/>
            <a:ext cx="7772400" cy="457200"/>
          </a:xfrm>
          <a:prstGeom prst="rect">
            <a:avLst/>
          </a:prstGeom>
          <a:noFill/>
          <a:ln/>
        </p:spPr>
        <p:txBody>
          <a:bodyPr wrap="square" lIns="0" tIns="0" rIns="0" bIns="0" rtlCol="0" anchor="ctr"/>
          <a:lstStyle/>
          <a:p>
            <a:pPr indent="0" marL="0">
              <a:buNone/>
            </a:pPr>
            <a:r>
              <a:rPr lang="en-US" sz="1600" i="1" dirty="0">
                <a:solidFill>
                  <a:srgbClr val="5A4A3F"/>
                </a:solidFill>
                <a:latin typeface="Cambria" pitchFamily="34" charset="0"/>
                <a:ea typeface="Cambria" pitchFamily="34" charset="-122"/>
                <a:cs typeface="Cambria" pitchFamily="34" charset="-120"/>
              </a:rPr>
              <a:t>Porque o resto, a GIANT trata.</a:t>
            </a:r>
            <a:endParaRPr lang="en-US" sz="1600" dirty="0"/>
          </a:p>
        </p:txBody>
      </p:sp>
      <p:sp>
        <p:nvSpPr>
          <p:cNvPr id="10" name="Shape 8"/>
          <p:cNvSpPr/>
          <p:nvPr/>
        </p:nvSpPr>
        <p:spPr>
          <a:xfrm>
            <a:off x="8961120" y="2331720"/>
            <a:ext cx="2377440" cy="1005840"/>
          </a:xfrm>
          <a:prstGeom prst="roundRect">
            <a:avLst>
              <a:gd name="adj" fmla="val 9091"/>
            </a:avLst>
          </a:prstGeom>
          <a:solidFill>
            <a:srgbClr val="EA5C0C"/>
          </a:solidFill>
          <a:ln w="12700">
            <a:solidFill>
              <a:srgbClr val="EA5C0C"/>
            </a:solidFill>
            <a:prstDash val="solid"/>
          </a:ln>
        </p:spPr>
      </p:sp>
      <p:sp>
        <p:nvSpPr>
          <p:cNvPr id="11" name="Text 9"/>
          <p:cNvSpPr/>
          <p:nvPr/>
        </p:nvSpPr>
        <p:spPr>
          <a:xfrm>
            <a:off x="8961120" y="2395728"/>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697480"/>
            <a:ext cx="2103120" cy="548640"/>
          </a:xfrm>
          <a:prstGeom prst="rect">
            <a:avLst/>
          </a:prstGeom>
          <a:noFill/>
          <a:ln/>
        </p:spPr>
        <p:txBody>
          <a:bodyPr wrap="square" lIns="0" tIns="0" rIns="0" bIns="0" rtlCol="0" anchor="ctr"/>
          <a:lstStyle/>
          <a:p>
            <a:pPr algn="ctr" indent="0" marL="0">
              <a:buNone/>
            </a:pPr>
            <a:r>
              <a:rPr lang="en-US" sz="1300" b="1" i="1" dirty="0">
                <a:solidFill>
                  <a:srgbClr val="FFFFFF"/>
                </a:solidFill>
                <a:latin typeface="Cambria" pitchFamily="34" charset="0"/>
                <a:ea typeface="Cambria" pitchFamily="34" charset="-122"/>
                <a:cs typeface="Cambria" pitchFamily="34" charset="-120"/>
              </a:rPr>
              <a:t>GIANT Vida.</a:t>
            </a:r>
            <a:endParaRPr lang="en-US" sz="1300" dirty="0"/>
          </a:p>
        </p:txBody>
      </p:sp>
      <p:sp>
        <p:nvSpPr>
          <p:cNvPr id="13" name="Text 11"/>
          <p:cNvSpPr/>
          <p:nvPr/>
        </p:nvSpPr>
        <p:spPr>
          <a:xfrm>
            <a:off x="640080" y="39319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CENÁRIO</a:t>
            </a:r>
            <a:endParaRPr lang="en-US" sz="1000" dirty="0"/>
          </a:p>
        </p:txBody>
      </p:sp>
      <p:sp>
        <p:nvSpPr>
          <p:cNvPr id="14" name="Text 12"/>
          <p:cNvSpPr/>
          <p:nvPr/>
        </p:nvSpPr>
        <p:spPr>
          <a:xfrm>
            <a:off x="640080" y="4251960"/>
            <a:ext cx="5349240" cy="146304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Quintal de bairro ao fim da tarde. Cinco amigos sentados em cadeiras de plástico, cerveja na mão, sapatos tirados. Conversa quieta. A Figura entre eles. A história começa quando alguém revela que o João partiu na quinta e a família não tem como pagar o funeral.</a:t>
            </a:r>
            <a:endParaRPr lang="en-US" sz="1000" dirty="0"/>
          </a:p>
        </p:txBody>
      </p:sp>
      <p:sp>
        <p:nvSpPr>
          <p:cNvPr id="15" name="Text 13"/>
          <p:cNvSpPr/>
          <p:nvPr/>
        </p:nvSpPr>
        <p:spPr>
          <a:xfrm>
            <a:off x="640080" y="57607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a:t>
            </a:r>
            <a:endParaRPr lang="en-US" sz="1000" dirty="0"/>
          </a:p>
        </p:txBody>
      </p:sp>
      <p:sp>
        <p:nvSpPr>
          <p:cNvPr id="16" name="Text 14"/>
          <p:cNvSpPr/>
          <p:nvPr/>
        </p:nvSpPr>
        <p:spPr>
          <a:xfrm>
            <a:off x="640080" y="6080760"/>
            <a:ext cx="5349240" cy="640080"/>
          </a:xfrm>
          <a:prstGeom prst="rect">
            <a:avLst/>
          </a:prstGeom>
          <a:noFill/>
          <a:ln/>
        </p:spPr>
        <p:txBody>
          <a:bodyPr wrap="square" lIns="0" tIns="0" rIns="0" bIns="0" rtlCol="0" anchor="ctr"/>
          <a:lstStyle/>
          <a:p>
            <a:pPr indent="0" marL="0">
              <a:buNone/>
            </a:pPr>
            <a:r>
              <a:rPr lang="en-US" sz="900" i="1" dirty="0">
                <a:solidFill>
                  <a:srgbClr val="1F1410"/>
                </a:solidFill>
                <a:latin typeface="Calibri" pitchFamily="34" charset="0"/>
                <a:ea typeface="Calibri" pitchFamily="34" charset="-122"/>
                <a:cs typeface="Calibri" pitchFamily="34" charset="-120"/>
              </a:rPr>
              <a:t>Episódio 02. A conversa que ninguém quer ter, contada no quintal de bairro. Quem ama protege primeiro.</a:t>
            </a:r>
            <a:endParaRPr lang="en-US" sz="900" dirty="0"/>
          </a:p>
        </p:txBody>
      </p:sp>
      <p:sp>
        <p:nvSpPr>
          <p:cNvPr id="17" name="Text 15"/>
          <p:cNvSpPr/>
          <p:nvPr/>
        </p:nvSpPr>
        <p:spPr>
          <a:xfrm>
            <a:off x="6263640" y="39319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CENA CENTRAL</a:t>
            </a:r>
            <a:endParaRPr lang="en-US" sz="1000" dirty="0"/>
          </a:p>
        </p:txBody>
      </p:sp>
      <p:sp>
        <p:nvSpPr>
          <p:cNvPr id="18" name="Text 16"/>
          <p:cNvSpPr/>
          <p:nvPr/>
        </p:nvSpPr>
        <p:spPr>
          <a:xfrm>
            <a:off x="6263640" y="4251960"/>
            <a:ext cx="5349240" cy="2331720"/>
          </a:xfrm>
          <a:prstGeom prst="rect">
            <a:avLst/>
          </a:prstGeom>
          <a:noFill/>
          <a:ln/>
        </p:spPr>
        <p:txBody>
          <a:bodyPr wrap="square" lIns="0" tIns="0" rIns="0" bIns="0" rtlCol="0" anchor="ctr"/>
          <a:lstStyle/>
          <a:p>
            <a:pPr indent="0" marL="0">
              <a:buNone/>
            </a:pPr>
            <a:r>
              <a:rPr lang="en-US" sz="1000" i="1" dirty="0">
                <a:solidFill>
                  <a:srgbClr val="1F1410"/>
                </a:solidFill>
                <a:latin typeface="Cambria" pitchFamily="34" charset="0"/>
                <a:ea typeface="Cambria" pitchFamily="34" charset="-122"/>
                <a:cs typeface="Cambria" pitchFamily="34" charset="-120"/>
              </a:rPr>
              <a:t>— "Vocês souberam do João? Morreu na quinta. A família anda em desespero. Não há como pagar."</a:t>
            </a: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 "Quanto está a custar agora?"</a:t>
            </a: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 "600, 700 mil. Estamos a cotizar mas não está a chegar nem perto."</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Silêncio. A Figura serve cerveja e fala calmo:</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 "E é por essas coisas que eu — vocês podem até gozar — mas eu aderi ao seguro de morte. Quando eu morrer, vocês só vão mesmo é chorar. Porque o resto, a GIANT vai dar até 10 vezes o salário mínimo. A minha mulher e os meus filhos não vão pedir nada a ninguém."</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Os amigos param de gozar. Um murmura: "Pá... também tenho de fazer."</a:t>
            </a:r>
            <a:endParaRPr lang="en-US" sz="1000" dirty="0"/>
          </a:p>
        </p:txBody>
      </p:sp>
      <p:sp>
        <p:nvSpPr>
          <p:cNvPr id="19" name="Text 17"/>
          <p:cNvSpPr/>
          <p:nvPr/>
        </p:nvSpPr>
        <p:spPr>
          <a:xfrm>
            <a:off x="640080" y="6537960"/>
            <a:ext cx="5349240" cy="274320"/>
          </a:xfrm>
          <a:prstGeom prst="rect">
            <a:avLst/>
          </a:prstGeom>
          <a:noFill/>
          <a:ln/>
        </p:spPr>
        <p:txBody>
          <a:bodyPr wrap="square" lIns="0" tIns="0" rIns="0" bIns="0" rtlCol="0" anchor="ctr"/>
          <a:lstStyle/>
          <a:p>
            <a:pPr indent="0" marL="0">
              <a:buNone/>
            </a:pPr>
            <a:r>
              <a:rPr lang="en-US" sz="800" b="1" dirty="0">
                <a:solidFill>
                  <a:srgbClr val="EA5C0C"/>
                </a:solidFill>
                <a:latin typeface="Calibri" pitchFamily="34" charset="0"/>
                <a:ea typeface="Calibri" pitchFamily="34" charset="-122"/>
                <a:cs typeface="Calibri" pitchFamily="34" charset="-120"/>
              </a:rPr>
              <a:t>#SeguroParaTodos #GIANTVida #QuemAmaProtegePrimeiro</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09 · PROGRAMA SEGURO PARA TODOS</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EPISÓDIO 03  ·  SAÚDE</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Tu pagas o cabelo</a:t>
            </a:r>
            <a:endParaRPr lang="en-US" sz="3000" dirty="0"/>
          </a:p>
        </p:txBody>
      </p:sp>
      <p:sp>
        <p:nvSpPr>
          <p:cNvPr id="5" name="Shape 3"/>
          <p:cNvSpPr/>
          <p:nvPr/>
        </p:nvSpPr>
        <p:spPr>
          <a:xfrm>
            <a:off x="640080" y="2011680"/>
            <a:ext cx="10972800" cy="1645920"/>
          </a:xfrm>
          <a:prstGeom prst="roundRect">
            <a:avLst>
              <a:gd name="adj" fmla="val 6667"/>
            </a:avLst>
          </a:prstGeom>
          <a:solidFill>
            <a:srgbClr val="FFEFE3"/>
          </a:solidFill>
          <a:ln w="12700">
            <a:solidFill>
              <a:srgbClr val="FFEFE3"/>
            </a:solidFill>
            <a:prstDash val="solid"/>
          </a:ln>
        </p:spPr>
      </p:sp>
      <p:sp>
        <p:nvSpPr>
          <p:cNvPr id="6" name="Text 4"/>
          <p:cNvSpPr/>
          <p:nvPr/>
        </p:nvSpPr>
        <p:spPr>
          <a:xfrm>
            <a:off x="868680" y="214884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377440"/>
            <a:ext cx="7772400" cy="548640"/>
          </a:xfrm>
          <a:prstGeom prst="rect">
            <a:avLst/>
          </a:prstGeom>
          <a:noFill/>
          <a:ln/>
        </p:spPr>
        <p:txBody>
          <a:bodyPr wrap="square" lIns="0" tIns="0" rIns="0" bIns="0" rtlCol="0" anchor="ctr"/>
          <a:lstStyle/>
          <a:p>
            <a:pPr indent="0" marL="0">
              <a:buNone/>
            </a:pPr>
            <a:r>
              <a:rPr lang="en-US" sz="2000" b="1" i="1" dirty="0">
                <a:solidFill>
                  <a:srgbClr val="1F1410"/>
                </a:solidFill>
                <a:latin typeface="Cambria" pitchFamily="34" charset="0"/>
                <a:ea typeface="Cambria" pitchFamily="34" charset="-122"/>
                <a:cs typeface="Cambria" pitchFamily="34" charset="-120"/>
              </a:rPr>
              <a:t>Tu pagas o cabelo.</a:t>
            </a:r>
            <a:endParaRPr lang="en-US" sz="2000" dirty="0"/>
          </a:p>
        </p:txBody>
      </p:sp>
      <p:sp>
        <p:nvSpPr>
          <p:cNvPr id="8" name="Text 6"/>
          <p:cNvSpPr/>
          <p:nvPr/>
        </p:nvSpPr>
        <p:spPr>
          <a:xfrm>
            <a:off x="868680" y="292608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154680"/>
            <a:ext cx="7772400" cy="457200"/>
          </a:xfrm>
          <a:prstGeom prst="rect">
            <a:avLst/>
          </a:prstGeom>
          <a:noFill/>
          <a:ln/>
        </p:spPr>
        <p:txBody>
          <a:bodyPr wrap="square" lIns="0" tIns="0" rIns="0" bIns="0" rtlCol="0" anchor="ctr"/>
          <a:lstStyle/>
          <a:p>
            <a:pPr indent="0" marL="0">
              <a:buNone/>
            </a:pPr>
            <a:r>
              <a:rPr lang="en-US" sz="1600" i="1" dirty="0">
                <a:solidFill>
                  <a:srgbClr val="5A4A3F"/>
                </a:solidFill>
                <a:latin typeface="Cambria" pitchFamily="34" charset="0"/>
                <a:ea typeface="Cambria" pitchFamily="34" charset="-122"/>
                <a:cs typeface="Cambria" pitchFamily="34" charset="-120"/>
              </a:rPr>
              <a:t>Mas não pagas o que importa?</a:t>
            </a:r>
            <a:endParaRPr lang="en-US" sz="1600" dirty="0"/>
          </a:p>
        </p:txBody>
      </p:sp>
      <p:sp>
        <p:nvSpPr>
          <p:cNvPr id="10" name="Shape 8"/>
          <p:cNvSpPr/>
          <p:nvPr/>
        </p:nvSpPr>
        <p:spPr>
          <a:xfrm>
            <a:off x="8961120" y="2331720"/>
            <a:ext cx="2377440" cy="1005840"/>
          </a:xfrm>
          <a:prstGeom prst="roundRect">
            <a:avLst>
              <a:gd name="adj" fmla="val 9091"/>
            </a:avLst>
          </a:prstGeom>
          <a:solidFill>
            <a:srgbClr val="EA5C0C"/>
          </a:solidFill>
          <a:ln w="12700">
            <a:solidFill>
              <a:srgbClr val="EA5C0C"/>
            </a:solidFill>
            <a:prstDash val="solid"/>
          </a:ln>
        </p:spPr>
      </p:sp>
      <p:sp>
        <p:nvSpPr>
          <p:cNvPr id="11" name="Text 9"/>
          <p:cNvSpPr/>
          <p:nvPr/>
        </p:nvSpPr>
        <p:spPr>
          <a:xfrm>
            <a:off x="8961120" y="2395728"/>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697480"/>
            <a:ext cx="2103120" cy="548640"/>
          </a:xfrm>
          <a:prstGeom prst="rect">
            <a:avLst/>
          </a:prstGeom>
          <a:noFill/>
          <a:ln/>
        </p:spPr>
        <p:txBody>
          <a:bodyPr wrap="square" lIns="0" tIns="0" rIns="0" bIns="0" rtlCol="0" anchor="ctr"/>
          <a:lstStyle/>
          <a:p>
            <a:pPr algn="ctr" indent="0" marL="0">
              <a:buNone/>
            </a:pPr>
            <a:r>
              <a:rPr lang="en-US" sz="1300" b="1" i="1" dirty="0">
                <a:solidFill>
                  <a:srgbClr val="FFFFFF"/>
                </a:solidFill>
                <a:latin typeface="Cambria" pitchFamily="34" charset="0"/>
                <a:ea typeface="Cambria" pitchFamily="34" charset="-122"/>
                <a:cs typeface="Cambria" pitchFamily="34" charset="-120"/>
              </a:rPr>
              <a:t>GIANT Saúde.</a:t>
            </a:r>
            <a:endParaRPr lang="en-US" sz="1300" dirty="0"/>
          </a:p>
        </p:txBody>
      </p:sp>
      <p:sp>
        <p:nvSpPr>
          <p:cNvPr id="13" name="Text 11"/>
          <p:cNvSpPr/>
          <p:nvPr/>
        </p:nvSpPr>
        <p:spPr>
          <a:xfrm>
            <a:off x="640080" y="39319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CENÁRIO</a:t>
            </a:r>
            <a:endParaRPr lang="en-US" sz="1000" dirty="0"/>
          </a:p>
        </p:txBody>
      </p:sp>
      <p:sp>
        <p:nvSpPr>
          <p:cNvPr id="14" name="Text 12"/>
          <p:cNvSpPr/>
          <p:nvPr/>
        </p:nvSpPr>
        <p:spPr>
          <a:xfrm>
            <a:off x="640080" y="4251960"/>
            <a:ext cx="5349240" cy="146304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Barbearia de bairro, sábado à tarde. Movimento normal — espelhos, tesouras, conversa cruzada, música baixa. A Figura está numa cadeira a cortar o cabelo. A piada vem da intervenção lateral.</a:t>
            </a:r>
            <a:endParaRPr lang="en-US" sz="1000" dirty="0"/>
          </a:p>
        </p:txBody>
      </p:sp>
      <p:sp>
        <p:nvSpPr>
          <p:cNvPr id="15" name="Text 13"/>
          <p:cNvSpPr/>
          <p:nvPr/>
        </p:nvSpPr>
        <p:spPr>
          <a:xfrm>
            <a:off x="640080" y="57607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a:t>
            </a:r>
            <a:endParaRPr lang="en-US" sz="1000" dirty="0"/>
          </a:p>
        </p:txBody>
      </p:sp>
      <p:sp>
        <p:nvSpPr>
          <p:cNvPr id="16" name="Text 14"/>
          <p:cNvSpPr/>
          <p:nvPr/>
        </p:nvSpPr>
        <p:spPr>
          <a:xfrm>
            <a:off x="640080" y="6080760"/>
            <a:ext cx="5349240" cy="640080"/>
          </a:xfrm>
          <a:prstGeom prst="rect">
            <a:avLst/>
          </a:prstGeom>
          <a:noFill/>
          <a:ln/>
        </p:spPr>
        <p:txBody>
          <a:bodyPr wrap="square" lIns="0" tIns="0" rIns="0" bIns="0" rtlCol="0" anchor="ctr"/>
          <a:lstStyle/>
          <a:p>
            <a:pPr indent="0" marL="0">
              <a:buNone/>
            </a:pPr>
            <a:r>
              <a:rPr lang="en-US" sz="900" i="1" dirty="0">
                <a:solidFill>
                  <a:srgbClr val="1F1410"/>
                </a:solidFill>
                <a:latin typeface="Calibri" pitchFamily="34" charset="0"/>
                <a:ea typeface="Calibri" pitchFamily="34" charset="-122"/>
                <a:cs typeface="Calibri" pitchFamily="34" charset="-120"/>
              </a:rPr>
              <a:t>Episódio 03. A barbearia onde toda a gente passa, com a verdade que ninguém quer ouvir. Quem ama protege primeiro.</a:t>
            </a:r>
            <a:endParaRPr lang="en-US" sz="900" dirty="0"/>
          </a:p>
        </p:txBody>
      </p:sp>
      <p:sp>
        <p:nvSpPr>
          <p:cNvPr id="17" name="Text 15"/>
          <p:cNvSpPr/>
          <p:nvPr/>
        </p:nvSpPr>
        <p:spPr>
          <a:xfrm>
            <a:off x="6263640" y="39319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CENA CENTRAL</a:t>
            </a:r>
            <a:endParaRPr lang="en-US" sz="1000" dirty="0"/>
          </a:p>
        </p:txBody>
      </p:sp>
      <p:sp>
        <p:nvSpPr>
          <p:cNvPr id="18" name="Text 16"/>
          <p:cNvSpPr/>
          <p:nvPr/>
        </p:nvSpPr>
        <p:spPr>
          <a:xfrm>
            <a:off x="6263640" y="4251960"/>
            <a:ext cx="5349240" cy="2331720"/>
          </a:xfrm>
          <a:prstGeom prst="rect">
            <a:avLst/>
          </a:prstGeom>
          <a:noFill/>
          <a:ln/>
        </p:spPr>
        <p:txBody>
          <a:bodyPr wrap="square" lIns="0" tIns="0" rIns="0" bIns="0" rtlCol="0" anchor="ctr"/>
          <a:lstStyle/>
          <a:p>
            <a:pPr indent="0" marL="0">
              <a:buNone/>
            </a:pPr>
            <a:r>
              <a:rPr lang="en-US" sz="1000" i="1" dirty="0">
                <a:solidFill>
                  <a:srgbClr val="1F1410"/>
                </a:solidFill>
                <a:latin typeface="Cambria" pitchFamily="34" charset="0"/>
                <a:ea typeface="Cambria" pitchFamily="34" charset="-122"/>
                <a:cs typeface="Cambria" pitchFamily="34" charset="-120"/>
              </a:rPr>
              <a:t>Da cadeira ao lado, ouve-se: "Mano, tenho de operar a vesícula mas há um ano que ando a adiar. No privado custa 800 mil, no público a lista de espera é eterna."</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A Figura, sem virar a cabeça: "Mano, tu acabaste de pagar 15 mil aqui no corte. Sapatilha de marca, perfume importado, jantar de quarta na Ilha. Mas operar a vesícula é caro?"</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Risos. O outro: "Pá, mas tu sabes como é..."</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 "Eu sei como é, sim. É que tu pagas o luxo da vaidade — e não pagas o luxo de continuar vivo. Bichinho, vais morrer estiloso."</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A barbearia explode a rir. A Figura olha à câmara: "Eu, qualquer dor, vou directo ao privado tipo cliente VIP. Porque tenho GIANT Saúde. Não é por ser rico. É por ser esperto."</a:t>
            </a:r>
            <a:endParaRPr lang="en-US" sz="1000" dirty="0"/>
          </a:p>
        </p:txBody>
      </p:sp>
      <p:sp>
        <p:nvSpPr>
          <p:cNvPr id="19" name="Text 17"/>
          <p:cNvSpPr/>
          <p:nvPr/>
        </p:nvSpPr>
        <p:spPr>
          <a:xfrm>
            <a:off x="640080" y="6537960"/>
            <a:ext cx="5349240" cy="274320"/>
          </a:xfrm>
          <a:prstGeom prst="rect">
            <a:avLst/>
          </a:prstGeom>
          <a:noFill/>
          <a:ln/>
        </p:spPr>
        <p:txBody>
          <a:bodyPr wrap="square" lIns="0" tIns="0" rIns="0" bIns="0" rtlCol="0" anchor="ctr"/>
          <a:lstStyle/>
          <a:p>
            <a:pPr indent="0" marL="0">
              <a:buNone/>
            </a:pPr>
            <a:r>
              <a:rPr lang="en-US" sz="800" b="1" dirty="0">
                <a:solidFill>
                  <a:srgbClr val="EA5C0C"/>
                </a:solidFill>
                <a:latin typeface="Calibri" pitchFamily="34" charset="0"/>
                <a:ea typeface="Calibri" pitchFamily="34" charset="-122"/>
                <a:cs typeface="Calibri" pitchFamily="34" charset="-120"/>
              </a:rPr>
              <a:t>#SeguroParaTodos #GIANTSaude #QuemAmaProtegePrimeiro</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10 · PROGRAMA SEGURO PARA TODOS</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EPISÓDIO 04  ·  MULTIRRISCOS HABITAÇÃO</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A chuva passou</a:t>
            </a:r>
            <a:endParaRPr lang="en-US" sz="3000" dirty="0"/>
          </a:p>
        </p:txBody>
      </p:sp>
      <p:sp>
        <p:nvSpPr>
          <p:cNvPr id="5" name="Shape 3"/>
          <p:cNvSpPr/>
          <p:nvPr/>
        </p:nvSpPr>
        <p:spPr>
          <a:xfrm>
            <a:off x="640080" y="2011680"/>
            <a:ext cx="10972800" cy="1645920"/>
          </a:xfrm>
          <a:prstGeom prst="roundRect">
            <a:avLst>
              <a:gd name="adj" fmla="val 6667"/>
            </a:avLst>
          </a:prstGeom>
          <a:solidFill>
            <a:srgbClr val="FFEFE3"/>
          </a:solidFill>
          <a:ln w="12700">
            <a:solidFill>
              <a:srgbClr val="FFEFE3"/>
            </a:solidFill>
            <a:prstDash val="solid"/>
          </a:ln>
        </p:spPr>
      </p:sp>
      <p:sp>
        <p:nvSpPr>
          <p:cNvPr id="6" name="Text 4"/>
          <p:cNvSpPr/>
          <p:nvPr/>
        </p:nvSpPr>
        <p:spPr>
          <a:xfrm>
            <a:off x="868680" y="214884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377440"/>
            <a:ext cx="7772400" cy="548640"/>
          </a:xfrm>
          <a:prstGeom prst="rect">
            <a:avLst/>
          </a:prstGeom>
          <a:noFill/>
          <a:ln/>
        </p:spPr>
        <p:txBody>
          <a:bodyPr wrap="square" lIns="0" tIns="0" rIns="0" bIns="0" rtlCol="0" anchor="ctr"/>
          <a:lstStyle/>
          <a:p>
            <a:pPr indent="0" marL="0">
              <a:buNone/>
            </a:pPr>
            <a:r>
              <a:rPr lang="en-US" sz="2000" b="1" i="1" dirty="0">
                <a:solidFill>
                  <a:srgbClr val="1F1410"/>
                </a:solidFill>
                <a:latin typeface="Cambria" pitchFamily="34" charset="0"/>
                <a:ea typeface="Cambria" pitchFamily="34" charset="-122"/>
                <a:cs typeface="Cambria" pitchFamily="34" charset="-120"/>
              </a:rPr>
              <a:t>A chuva passou.</a:t>
            </a:r>
            <a:endParaRPr lang="en-US" sz="2000" dirty="0"/>
          </a:p>
        </p:txBody>
      </p:sp>
      <p:sp>
        <p:nvSpPr>
          <p:cNvPr id="8" name="Text 6"/>
          <p:cNvSpPr/>
          <p:nvPr/>
        </p:nvSpPr>
        <p:spPr>
          <a:xfrm>
            <a:off x="868680" y="292608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154680"/>
            <a:ext cx="7772400" cy="457200"/>
          </a:xfrm>
          <a:prstGeom prst="rect">
            <a:avLst/>
          </a:prstGeom>
          <a:noFill/>
          <a:ln/>
        </p:spPr>
        <p:txBody>
          <a:bodyPr wrap="square" lIns="0" tIns="0" rIns="0" bIns="0" rtlCol="0" anchor="ctr"/>
          <a:lstStyle/>
          <a:p>
            <a:pPr indent="0" marL="0">
              <a:buNone/>
            </a:pPr>
            <a:r>
              <a:rPr lang="en-US" sz="1600" i="1" dirty="0">
                <a:solidFill>
                  <a:srgbClr val="5A4A3F"/>
                </a:solidFill>
                <a:latin typeface="Cambria" pitchFamily="34" charset="0"/>
                <a:ea typeface="Cambria" pitchFamily="34" charset="-122"/>
                <a:cs typeface="Cambria" pitchFamily="34" charset="-120"/>
              </a:rPr>
              <a:t>Agora conta os estragos.</a:t>
            </a:r>
            <a:endParaRPr lang="en-US" sz="1600" dirty="0"/>
          </a:p>
        </p:txBody>
      </p:sp>
      <p:sp>
        <p:nvSpPr>
          <p:cNvPr id="10" name="Shape 8"/>
          <p:cNvSpPr/>
          <p:nvPr/>
        </p:nvSpPr>
        <p:spPr>
          <a:xfrm>
            <a:off x="8961120" y="2331720"/>
            <a:ext cx="2377440" cy="1005840"/>
          </a:xfrm>
          <a:prstGeom prst="roundRect">
            <a:avLst>
              <a:gd name="adj" fmla="val 9091"/>
            </a:avLst>
          </a:prstGeom>
          <a:solidFill>
            <a:srgbClr val="EA5C0C"/>
          </a:solidFill>
          <a:ln w="12700">
            <a:solidFill>
              <a:srgbClr val="EA5C0C"/>
            </a:solidFill>
            <a:prstDash val="solid"/>
          </a:ln>
        </p:spPr>
      </p:sp>
      <p:sp>
        <p:nvSpPr>
          <p:cNvPr id="11" name="Text 9"/>
          <p:cNvSpPr/>
          <p:nvPr/>
        </p:nvSpPr>
        <p:spPr>
          <a:xfrm>
            <a:off x="8961120" y="2395728"/>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697480"/>
            <a:ext cx="2103120" cy="548640"/>
          </a:xfrm>
          <a:prstGeom prst="rect">
            <a:avLst/>
          </a:prstGeom>
          <a:noFill/>
          <a:ln/>
        </p:spPr>
        <p:txBody>
          <a:bodyPr wrap="square" lIns="0" tIns="0" rIns="0" bIns="0" rtlCol="0" anchor="ctr"/>
          <a:lstStyle/>
          <a:p>
            <a:pPr algn="ctr" indent="0" marL="0">
              <a:buNone/>
            </a:pPr>
            <a:r>
              <a:rPr lang="en-US" sz="1300" b="1" i="1" dirty="0">
                <a:solidFill>
                  <a:srgbClr val="FFFFFF"/>
                </a:solidFill>
                <a:latin typeface="Cambria" pitchFamily="34" charset="0"/>
                <a:ea typeface="Cambria" pitchFamily="34" charset="-122"/>
                <a:cs typeface="Cambria" pitchFamily="34" charset="-120"/>
              </a:rPr>
              <a:t>GIANT Habitação.</a:t>
            </a:r>
            <a:endParaRPr lang="en-US" sz="1300" dirty="0"/>
          </a:p>
        </p:txBody>
      </p:sp>
      <p:sp>
        <p:nvSpPr>
          <p:cNvPr id="13" name="Text 11"/>
          <p:cNvSpPr/>
          <p:nvPr/>
        </p:nvSpPr>
        <p:spPr>
          <a:xfrm>
            <a:off x="640080" y="39319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CENÁRIO</a:t>
            </a:r>
            <a:endParaRPr lang="en-US" sz="1000" dirty="0"/>
          </a:p>
        </p:txBody>
      </p:sp>
      <p:sp>
        <p:nvSpPr>
          <p:cNvPr id="14" name="Text 12"/>
          <p:cNvSpPr/>
          <p:nvPr/>
        </p:nvSpPr>
        <p:spPr>
          <a:xfrm>
            <a:off x="640080" y="4251960"/>
            <a:ext cx="5349240" cy="146304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Manhã depois de uma chuva forte em Luanda. Rua de bairro alagada, poças e lama. Vizinhos a tirar móveis molhados para secar ao sol. Atmosfera de céu cinzento e cansaço colectivo. A Figura caminha pela rua, cumprimenta vizinhos, pára junto de um amigo que torce um colchão molhado.</a:t>
            </a:r>
            <a:endParaRPr lang="en-US" sz="1000" dirty="0"/>
          </a:p>
        </p:txBody>
      </p:sp>
      <p:sp>
        <p:nvSpPr>
          <p:cNvPr id="15" name="Text 13"/>
          <p:cNvSpPr/>
          <p:nvPr/>
        </p:nvSpPr>
        <p:spPr>
          <a:xfrm>
            <a:off x="640080" y="57607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a:t>
            </a:r>
            <a:endParaRPr lang="en-US" sz="1000" dirty="0"/>
          </a:p>
        </p:txBody>
      </p:sp>
      <p:sp>
        <p:nvSpPr>
          <p:cNvPr id="16" name="Text 14"/>
          <p:cNvSpPr/>
          <p:nvPr/>
        </p:nvSpPr>
        <p:spPr>
          <a:xfrm>
            <a:off x="640080" y="6080760"/>
            <a:ext cx="5349240" cy="640080"/>
          </a:xfrm>
          <a:prstGeom prst="rect">
            <a:avLst/>
          </a:prstGeom>
          <a:noFill/>
          <a:ln/>
        </p:spPr>
        <p:txBody>
          <a:bodyPr wrap="square" lIns="0" tIns="0" rIns="0" bIns="0" rtlCol="0" anchor="ctr"/>
          <a:lstStyle/>
          <a:p>
            <a:pPr indent="0" marL="0">
              <a:buNone/>
            </a:pPr>
            <a:r>
              <a:rPr lang="en-US" sz="900" i="1" dirty="0">
                <a:solidFill>
                  <a:srgbClr val="1F1410"/>
                </a:solidFill>
                <a:latin typeface="Calibri" pitchFamily="34" charset="0"/>
                <a:ea typeface="Calibri" pitchFamily="34" charset="-122"/>
                <a:cs typeface="Calibri" pitchFamily="34" charset="-120"/>
              </a:rPr>
              <a:t>Episódio 04. A manhã que conhecemos bem demais. Quem ama protege primeiro.</a:t>
            </a:r>
            <a:endParaRPr lang="en-US" sz="900" dirty="0"/>
          </a:p>
        </p:txBody>
      </p:sp>
      <p:sp>
        <p:nvSpPr>
          <p:cNvPr id="17" name="Text 15"/>
          <p:cNvSpPr/>
          <p:nvPr/>
        </p:nvSpPr>
        <p:spPr>
          <a:xfrm>
            <a:off x="6263640" y="393192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CENA CENTRAL</a:t>
            </a:r>
            <a:endParaRPr lang="en-US" sz="1000" dirty="0"/>
          </a:p>
        </p:txBody>
      </p:sp>
      <p:sp>
        <p:nvSpPr>
          <p:cNvPr id="18" name="Text 16"/>
          <p:cNvSpPr/>
          <p:nvPr/>
        </p:nvSpPr>
        <p:spPr>
          <a:xfrm>
            <a:off x="6263640" y="4251960"/>
            <a:ext cx="5349240" cy="2331720"/>
          </a:xfrm>
          <a:prstGeom prst="rect">
            <a:avLst/>
          </a:prstGeom>
          <a:noFill/>
          <a:ln/>
        </p:spPr>
        <p:txBody>
          <a:bodyPr wrap="square" lIns="0" tIns="0" rIns="0" bIns="0" rtlCol="0" anchor="ctr"/>
          <a:lstStyle/>
          <a:p>
            <a:pPr indent="0" marL="0">
              <a:buNone/>
            </a:pPr>
            <a:r>
              <a:rPr lang="en-US" sz="1000" i="1" dirty="0">
                <a:solidFill>
                  <a:srgbClr val="1F1410"/>
                </a:solidFill>
                <a:latin typeface="Cambria" pitchFamily="34" charset="0"/>
                <a:ea typeface="Cambria" pitchFamily="34" charset="-122"/>
                <a:cs typeface="Cambria" pitchFamily="34" charset="-120"/>
              </a:rPr>
              <a:t>— "Esta foi forte, hein? Perdeste muita coisa?"</a:t>
            </a: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 "Pá, o frigorífico foi-se. Televisão também. Sala toda alagada. Tenho de comprar tudo de novo. Não sei como."</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A Figura abana a cabeça com pena verdadeira:</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 "E tens seguro de casa?"</a:t>
            </a: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 "Seguro de casa? Mano, isso é coisa de quem tem palacete em Talatona."</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A Figura olha à câmara: "É isso. Toda a gente acha que seguro de casa é só para palacete. E é por isso que de cada chuva metade do bairro perde tudo e fica a pedir aos kambas."</a:t>
            </a:r>
            <a:endParaRPr lang="en-US" sz="1000" dirty="0"/>
          </a:p>
          <a:p>
            <a:pPr indent="0" marL="0">
              <a:buNone/>
            </a:pPr>
            <a:endParaRPr lang="en-US" sz="1000" dirty="0"/>
          </a:p>
          <a:p>
            <a:pPr indent="0" marL="0">
              <a:buNone/>
            </a:pPr>
            <a:r>
              <a:rPr lang="en-US" sz="1000" i="1" dirty="0">
                <a:solidFill>
                  <a:srgbClr val="1F1410"/>
                </a:solidFill>
                <a:latin typeface="Cambria" pitchFamily="34" charset="0"/>
                <a:ea typeface="Cambria" pitchFamily="34" charset="-122"/>
                <a:cs typeface="Cambria" pitchFamily="34" charset="-120"/>
              </a:rPr>
              <a:t>Mão no ombro: "Eu também caí na chuva. Mas o meu frigorífico, fogão e televisão estão cobertos."</a:t>
            </a:r>
            <a:endParaRPr lang="en-US" sz="1000" dirty="0"/>
          </a:p>
        </p:txBody>
      </p:sp>
      <p:sp>
        <p:nvSpPr>
          <p:cNvPr id="19" name="Text 17"/>
          <p:cNvSpPr/>
          <p:nvPr/>
        </p:nvSpPr>
        <p:spPr>
          <a:xfrm>
            <a:off x="640080" y="6537960"/>
            <a:ext cx="5349240" cy="274320"/>
          </a:xfrm>
          <a:prstGeom prst="rect">
            <a:avLst/>
          </a:prstGeom>
          <a:noFill/>
          <a:ln/>
        </p:spPr>
        <p:txBody>
          <a:bodyPr wrap="square" lIns="0" tIns="0" rIns="0" bIns="0" rtlCol="0" anchor="ctr"/>
          <a:lstStyle/>
          <a:p>
            <a:pPr indent="0" marL="0">
              <a:buNone/>
            </a:pPr>
            <a:r>
              <a:rPr lang="en-US" sz="800" b="1" dirty="0">
                <a:solidFill>
                  <a:srgbClr val="EA5C0C"/>
                </a:solidFill>
                <a:latin typeface="Calibri" pitchFamily="34" charset="0"/>
                <a:ea typeface="Calibri" pitchFamily="34" charset="-122"/>
                <a:cs typeface="Calibri" pitchFamily="34" charset="-120"/>
              </a:rPr>
              <a:t>#SeguroParaTodos #GIANTHabitacao #QuemAmaProtegePrimeiro</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EA5C0C"/>
        </a:solidFill>
      </p:bgPr>
    </p:bg>
    <p:spTree>
      <p:nvGrpSpPr>
        <p:cNvPr id="1" name=""/>
        <p:cNvGrpSpPr/>
        <p:nvPr/>
      </p:nvGrpSpPr>
      <p:grpSpPr>
        <a:xfrm>
          <a:off x="0" y="0"/>
          <a:ext cx="0" cy="0"/>
          <a:chOff x="0" y="0"/>
          <a:chExt cx="0" cy="0"/>
        </a:xfrm>
      </p:grpSpPr>
      <p:sp>
        <p:nvSpPr>
          <p:cNvPr id="2" name="Text 0"/>
          <p:cNvSpPr/>
          <p:nvPr/>
        </p:nvSpPr>
        <p:spPr>
          <a:xfrm>
            <a:off x="731520" y="1828800"/>
            <a:ext cx="10972800" cy="457200"/>
          </a:xfrm>
          <a:prstGeom prst="rect">
            <a:avLst/>
          </a:prstGeom>
          <a:noFill/>
          <a:ln/>
        </p:spPr>
        <p:txBody>
          <a:bodyPr wrap="square" lIns="0" tIns="0" rIns="0" bIns="0" rtlCol="0" anchor="ctr"/>
          <a:lstStyle/>
          <a:p>
            <a:pPr indent="0" marL="0">
              <a:buNone/>
            </a:pPr>
            <a:r>
              <a:rPr lang="en-US" sz="1400" b="1" spc="1000" kern="0" dirty="0">
                <a:solidFill>
                  <a:srgbClr val="FFFFFF"/>
                </a:solidFill>
                <a:latin typeface="Calibri" pitchFamily="34" charset="0"/>
                <a:ea typeface="Calibri" pitchFamily="34" charset="-122"/>
                <a:cs typeface="Calibri" pitchFamily="34" charset="-120"/>
              </a:rPr>
              <a:t>OBRIGADO</a:t>
            </a:r>
            <a:endParaRPr lang="en-US" sz="1400" dirty="0"/>
          </a:p>
        </p:txBody>
      </p:sp>
      <p:sp>
        <p:nvSpPr>
          <p:cNvPr id="3" name="Text 1"/>
          <p:cNvSpPr/>
          <p:nvPr/>
        </p:nvSpPr>
        <p:spPr>
          <a:xfrm>
            <a:off x="731520" y="2743200"/>
            <a:ext cx="10972800" cy="1188720"/>
          </a:xfrm>
          <a:prstGeom prst="rect">
            <a:avLst/>
          </a:prstGeom>
          <a:noFill/>
          <a:ln/>
        </p:spPr>
        <p:txBody>
          <a:bodyPr wrap="square" lIns="0" tIns="0" rIns="0" bIns="0" rtlCol="0" anchor="ctr"/>
          <a:lstStyle/>
          <a:p>
            <a:pPr indent="0" marL="0">
              <a:buNone/>
            </a:pPr>
            <a:r>
              <a:rPr lang="en-US" sz="8000" b="1" i="1" dirty="0">
                <a:solidFill>
                  <a:srgbClr val="FFFFFF"/>
                </a:solidFill>
                <a:latin typeface="Cambria" pitchFamily="34" charset="0"/>
                <a:ea typeface="Cambria" pitchFamily="34" charset="-122"/>
                <a:cs typeface="Cambria" pitchFamily="34" charset="-120"/>
              </a:rPr>
              <a:t>Quem ama</a:t>
            </a:r>
            <a:endParaRPr lang="en-US" sz="8000" dirty="0"/>
          </a:p>
        </p:txBody>
      </p:sp>
      <p:sp>
        <p:nvSpPr>
          <p:cNvPr id="4" name="Text 2"/>
          <p:cNvSpPr/>
          <p:nvPr/>
        </p:nvSpPr>
        <p:spPr>
          <a:xfrm>
            <a:off x="731520" y="3749040"/>
            <a:ext cx="10972800" cy="1188720"/>
          </a:xfrm>
          <a:prstGeom prst="rect">
            <a:avLst/>
          </a:prstGeom>
          <a:noFill/>
          <a:ln/>
        </p:spPr>
        <p:txBody>
          <a:bodyPr wrap="square" lIns="0" tIns="0" rIns="0" bIns="0" rtlCol="0" anchor="ctr"/>
          <a:lstStyle/>
          <a:p>
            <a:pPr indent="0" marL="0">
              <a:buNone/>
            </a:pPr>
            <a:r>
              <a:rPr lang="en-US" sz="8000" b="1" i="1" dirty="0">
                <a:solidFill>
                  <a:srgbClr val="FFFFFF"/>
                </a:solidFill>
                <a:latin typeface="Cambria" pitchFamily="34" charset="0"/>
                <a:ea typeface="Cambria" pitchFamily="34" charset="-122"/>
                <a:cs typeface="Cambria" pitchFamily="34" charset="-120"/>
              </a:rPr>
              <a:t>protege primeiro.</a:t>
            </a:r>
            <a:endParaRPr lang="en-US" sz="8000" dirty="0"/>
          </a:p>
        </p:txBody>
      </p:sp>
      <p:sp>
        <p:nvSpPr>
          <p:cNvPr id="5" name="Text 3"/>
          <p:cNvSpPr/>
          <p:nvPr/>
        </p:nvSpPr>
        <p:spPr>
          <a:xfrm>
            <a:off x="731520" y="6263640"/>
            <a:ext cx="10972800" cy="365760"/>
          </a:xfrm>
          <a:prstGeom prst="rect">
            <a:avLst/>
          </a:prstGeom>
          <a:noFill/>
          <a:ln/>
        </p:spPr>
        <p:txBody>
          <a:bodyPr wrap="square" lIns="0" tIns="0" rIns="0" bIns="0" rtlCol="0" anchor="ctr"/>
          <a:lstStyle/>
          <a:p>
            <a:pPr indent="0" marL="0">
              <a:buNone/>
            </a:pPr>
            <a:r>
              <a:rPr lang="en-US" sz="1100" b="1" spc="500" kern="0" dirty="0">
                <a:solidFill>
                  <a:srgbClr val="FFFFFF"/>
                </a:solidFill>
                <a:latin typeface="Calibri" pitchFamily="34" charset="0"/>
                <a:ea typeface="Calibri" pitchFamily="34" charset="-122"/>
                <a:cs typeface="Calibri" pitchFamily="34" charset="-120"/>
              </a:rPr>
              <a:t>2b Digital  ·  para GIANT Seguros Angola  ·  2026</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A5C0C"/>
        </a:solidFill>
      </p:bgPr>
    </p:bg>
    <p:spTree>
      <p:nvGrpSpPr>
        <p:cNvPr id="1" name=""/>
        <p:cNvGrpSpPr/>
        <p:nvPr/>
      </p:nvGrpSpPr>
      <p:grpSpPr>
        <a:xfrm>
          <a:off x="0" y="0"/>
          <a:ext cx="0" cy="0"/>
          <a:chOff x="0" y="0"/>
          <a:chExt cx="0" cy="0"/>
        </a:xfrm>
      </p:grpSpPr>
      <p:sp>
        <p:nvSpPr>
          <p:cNvPr id="2" name="Text 0"/>
          <p:cNvSpPr/>
          <p:nvPr/>
        </p:nvSpPr>
        <p:spPr>
          <a:xfrm>
            <a:off x="548640" y="1645920"/>
            <a:ext cx="4572000" cy="3291840"/>
          </a:xfrm>
          <a:prstGeom prst="rect">
            <a:avLst/>
          </a:prstGeom>
          <a:noFill/>
          <a:ln/>
        </p:spPr>
        <p:txBody>
          <a:bodyPr wrap="square" lIns="0" tIns="0" rIns="0" bIns="0" rtlCol="0" anchor="ctr"/>
          <a:lstStyle/>
          <a:p>
            <a:pPr algn="l" indent="0" marL="0">
              <a:buNone/>
            </a:pPr>
            <a:r>
              <a:rPr lang="en-US" sz="22000" b="1" dirty="0">
                <a:solidFill>
                  <a:srgbClr val="FFFFFF"/>
                </a:solidFill>
                <a:latin typeface="Cambria" pitchFamily="34" charset="0"/>
                <a:ea typeface="Cambria" pitchFamily="34" charset="-122"/>
                <a:cs typeface="Cambria" pitchFamily="34" charset="-120"/>
              </a:rPr>
              <a:t>03</a:t>
            </a:r>
            <a:endParaRPr lang="en-US" sz="22000" dirty="0"/>
          </a:p>
        </p:txBody>
      </p:sp>
      <p:sp>
        <p:nvSpPr>
          <p:cNvPr id="3" name="Text 1"/>
          <p:cNvSpPr/>
          <p:nvPr/>
        </p:nvSpPr>
        <p:spPr>
          <a:xfrm>
            <a:off x="5029200" y="2286000"/>
            <a:ext cx="6675120" cy="365760"/>
          </a:xfrm>
          <a:prstGeom prst="rect">
            <a:avLst/>
          </a:prstGeom>
          <a:noFill/>
          <a:ln/>
        </p:spPr>
        <p:txBody>
          <a:bodyPr wrap="square" lIns="0" tIns="0" rIns="0" bIns="0" rtlCol="0" anchor="ctr"/>
          <a:lstStyle/>
          <a:p>
            <a:pPr indent="0" marL="0">
              <a:buNone/>
            </a:pPr>
            <a:r>
              <a:rPr lang="en-US" sz="1400" b="1" spc="800" kern="0" dirty="0">
                <a:solidFill>
                  <a:srgbClr val="FFFFFF"/>
                </a:solidFill>
                <a:latin typeface="Calibri" pitchFamily="34" charset="0"/>
                <a:ea typeface="Calibri" pitchFamily="34" charset="-122"/>
                <a:cs typeface="Calibri" pitchFamily="34" charset="-120"/>
              </a:rPr>
              <a:t>AS SETE SEMANAS</a:t>
            </a:r>
            <a:endParaRPr lang="en-US" sz="1400" dirty="0"/>
          </a:p>
        </p:txBody>
      </p:sp>
      <p:sp>
        <p:nvSpPr>
          <p:cNvPr id="4" name="Text 2"/>
          <p:cNvSpPr/>
          <p:nvPr/>
        </p:nvSpPr>
        <p:spPr>
          <a:xfrm>
            <a:off x="5029200" y="2743200"/>
            <a:ext cx="6675120" cy="2286000"/>
          </a:xfrm>
          <a:prstGeom prst="rect">
            <a:avLst/>
          </a:prstGeom>
          <a:noFill/>
          <a:ln/>
        </p:spPr>
        <p:txBody>
          <a:bodyPr wrap="square" lIns="0" tIns="0" rIns="0" bIns="0" rtlCol="0" anchor="ctr"/>
          <a:lstStyle/>
          <a:p>
            <a:pPr indent="0" marL="0">
              <a:buNone/>
            </a:pPr>
            <a:r>
              <a:rPr lang="en-US" sz="4400" b="1" i="1" dirty="0">
                <a:solidFill>
                  <a:srgbClr val="FFFFFF"/>
                </a:solidFill>
                <a:latin typeface="Cambria" pitchFamily="34" charset="0"/>
                <a:ea typeface="Cambria" pitchFamily="34" charset="-122"/>
                <a:cs typeface="Cambria" pitchFamily="34" charset="-120"/>
              </a:rPr>
              <a:t>Sete temas. Sete semanas.</a:t>
            </a:r>
            <a:endParaRPr lang="en-US" sz="4400" dirty="0"/>
          </a:p>
          <a:p>
            <a:pPr indent="0" marL="0">
              <a:buNone/>
            </a:pPr>
            <a:r>
              <a:rPr lang="en-US" sz="4400" b="1" i="1" dirty="0">
                <a:solidFill>
                  <a:srgbClr val="FFFFFF"/>
                </a:solidFill>
                <a:latin typeface="Cambria" pitchFamily="34" charset="0"/>
                <a:ea typeface="Cambria" pitchFamily="34" charset="-122"/>
                <a:cs typeface="Cambria" pitchFamily="34" charset="-120"/>
              </a:rPr>
              <a:t>Vinte e oito conteúdos.</a:t>
            </a:r>
            <a:endParaRPr lang="en-US" sz="4400" dirty="0"/>
          </a:p>
        </p:txBody>
      </p:sp>
      <p:sp>
        <p:nvSpPr>
          <p:cNvPr id="5" name="Text 3"/>
          <p:cNvSpPr/>
          <p:nvPr/>
        </p:nvSpPr>
        <p:spPr>
          <a:xfrm>
            <a:off x="5029200" y="5303520"/>
            <a:ext cx="6675120" cy="73152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Cada semana entrega roteiros, posts, headlines, subheadlines, CTAs e legendas prontos para produção.</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EA5C0C"/>
          </a:solidFill>
          <a:ln w="12700">
            <a:solidFill>
              <a:srgbClr val="EA5C0C"/>
            </a:solidFill>
            <a:prstDash val="solid"/>
          </a:ln>
        </p:spPr>
      </p:sp>
      <p:sp>
        <p:nvSpPr>
          <p:cNvPr id="3" name="Text 1"/>
          <p:cNvSpPr/>
          <p:nvPr/>
        </p:nvSpPr>
        <p:spPr>
          <a:xfrm>
            <a:off x="640080" y="822960"/>
            <a:ext cx="3657600" cy="365760"/>
          </a:xfrm>
          <a:prstGeom prst="rect">
            <a:avLst/>
          </a:prstGeom>
          <a:noFill/>
          <a:ln/>
        </p:spPr>
        <p:txBody>
          <a:bodyPr wrap="square" lIns="0" tIns="0" rIns="0" bIns="0" rtlCol="0" anchor="ctr"/>
          <a:lstStyle/>
          <a:p>
            <a:pPr indent="0" marL="0">
              <a:buNone/>
            </a:pPr>
            <a:r>
              <a:rPr lang="en-US" sz="1300" b="1" spc="600" kern="0" dirty="0">
                <a:solidFill>
                  <a:srgbClr val="FFFFFF"/>
                </a:solidFill>
                <a:latin typeface="Calibri" pitchFamily="34" charset="0"/>
                <a:ea typeface="Calibri" pitchFamily="34" charset="-122"/>
                <a:cs typeface="Calibri" pitchFamily="34" charset="-120"/>
              </a:rPr>
              <a:t>SEMANA</a:t>
            </a:r>
            <a:endParaRPr lang="en-US" sz="1300" dirty="0"/>
          </a:p>
        </p:txBody>
      </p:sp>
      <p:sp>
        <p:nvSpPr>
          <p:cNvPr id="4" name="Text 2"/>
          <p:cNvSpPr/>
          <p:nvPr/>
        </p:nvSpPr>
        <p:spPr>
          <a:xfrm>
            <a:off x="640080" y="1371600"/>
            <a:ext cx="3474720" cy="3657600"/>
          </a:xfrm>
          <a:prstGeom prst="rect">
            <a:avLst/>
          </a:prstGeom>
          <a:noFill/>
          <a:ln/>
        </p:spPr>
        <p:txBody>
          <a:bodyPr wrap="square" lIns="0" tIns="0" rIns="0" bIns="0" rtlCol="0" anchor="ctr"/>
          <a:lstStyle/>
          <a:p>
            <a:pPr indent="0" marL="0">
              <a:buNone/>
            </a:pPr>
            <a:r>
              <a:rPr lang="en-US" sz="24000" b="1" dirty="0">
                <a:solidFill>
                  <a:srgbClr val="FFFFFF"/>
                </a:solidFill>
                <a:latin typeface="Cambria" pitchFamily="34" charset="0"/>
                <a:ea typeface="Cambria" pitchFamily="34" charset="-122"/>
                <a:cs typeface="Cambria" pitchFamily="34" charset="-120"/>
              </a:rPr>
              <a:t>01</a:t>
            </a:r>
            <a:endParaRPr lang="en-US" sz="24000" dirty="0"/>
          </a:p>
        </p:txBody>
      </p:sp>
      <p:sp>
        <p:nvSpPr>
          <p:cNvPr id="5" name="Text 3"/>
          <p:cNvSpPr/>
          <p:nvPr/>
        </p:nvSpPr>
        <p:spPr>
          <a:xfrm>
            <a:off x="640080" y="6035040"/>
            <a:ext cx="3474720" cy="365760"/>
          </a:xfrm>
          <a:prstGeom prst="rect">
            <a:avLst/>
          </a:prstGeom>
          <a:noFill/>
          <a:ln/>
        </p:spPr>
        <p:txBody>
          <a:bodyPr wrap="square" lIns="0" tIns="0" rIns="0" bIns="0" rtlCol="0" anchor="ctr"/>
          <a:lstStyle/>
          <a:p>
            <a:pPr indent="0" marL="0">
              <a:buNone/>
            </a:pPr>
            <a:r>
              <a:rPr lang="en-US" sz="1100" b="1" spc="300" kern="0" dirty="0">
                <a:solidFill>
                  <a:srgbClr val="FFFFFF"/>
                </a:solidFill>
                <a:latin typeface="Calibri" pitchFamily="34" charset="0"/>
                <a:ea typeface="Calibri" pitchFamily="34" charset="-122"/>
                <a:cs typeface="Calibri" pitchFamily="34" charset="-120"/>
              </a:rPr>
              <a:t>ACIDENTES PESSOAIS · VIDA</a:t>
            </a:r>
            <a:endParaRPr lang="en-US" sz="1100" dirty="0"/>
          </a:p>
        </p:txBody>
      </p:sp>
      <p:sp>
        <p:nvSpPr>
          <p:cNvPr id="6" name="Text 4"/>
          <p:cNvSpPr/>
          <p:nvPr/>
        </p:nvSpPr>
        <p:spPr>
          <a:xfrm>
            <a:off x="4572000" y="1188720"/>
            <a:ext cx="7132320" cy="1280160"/>
          </a:xfrm>
          <a:prstGeom prst="rect">
            <a:avLst/>
          </a:prstGeom>
          <a:noFill/>
          <a:ln/>
        </p:spPr>
        <p:txBody>
          <a:bodyPr wrap="square" lIns="0" tIns="0" rIns="0" bIns="0" rtlCol="0" anchor="ctr"/>
          <a:lstStyle/>
          <a:p>
            <a:pPr indent="0" marL="0">
              <a:buNone/>
            </a:pPr>
            <a:r>
              <a:rPr lang="en-US" sz="4400" b="1" i="1" dirty="0">
                <a:solidFill>
                  <a:srgbClr val="1F1410"/>
                </a:solidFill>
                <a:latin typeface="Cambria" pitchFamily="34" charset="0"/>
                <a:ea typeface="Cambria" pitchFamily="34" charset="-122"/>
                <a:cs typeface="Cambria" pitchFamily="34" charset="-120"/>
              </a:rPr>
              <a:t>O país descoberto</a:t>
            </a:r>
            <a:endParaRPr lang="en-US" sz="4400" dirty="0"/>
          </a:p>
        </p:txBody>
      </p:sp>
      <p:sp>
        <p:nvSpPr>
          <p:cNvPr id="7" name="Text 5"/>
          <p:cNvSpPr/>
          <p:nvPr/>
        </p:nvSpPr>
        <p:spPr>
          <a:xfrm>
            <a:off x="4572000" y="2560320"/>
            <a:ext cx="7132320" cy="731520"/>
          </a:xfrm>
          <a:prstGeom prst="rect">
            <a:avLst/>
          </a:prstGeom>
          <a:noFill/>
          <a:ln/>
        </p:spPr>
        <p:txBody>
          <a:bodyPr wrap="square" lIns="0" tIns="0" rIns="0" bIns="0" rtlCol="0" anchor="ctr"/>
          <a:lstStyle/>
          <a:p>
            <a:pPr indent="0" marL="0">
              <a:buNone/>
            </a:pPr>
            <a:r>
              <a:rPr lang="en-US" sz="1400" i="1" dirty="0">
                <a:solidFill>
                  <a:srgbClr val="5A4A3F"/>
                </a:solidFill>
                <a:latin typeface="Calibri" pitchFamily="34" charset="0"/>
                <a:ea typeface="Calibri" pitchFamily="34" charset="-122"/>
                <a:cs typeface="Calibri" pitchFamily="34" charset="-120"/>
              </a:rPr>
              <a:t>A campanha abre olhando para as mãos que constroem Angola.</a:t>
            </a:r>
            <a:endParaRPr lang="en-US" sz="1400" dirty="0"/>
          </a:p>
        </p:txBody>
      </p:sp>
      <p:sp>
        <p:nvSpPr>
          <p:cNvPr id="8" name="Text 6"/>
          <p:cNvSpPr/>
          <p:nvPr/>
        </p:nvSpPr>
        <p:spPr>
          <a:xfrm>
            <a:off x="4572000" y="3657600"/>
            <a:ext cx="713232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AS 4 PEÇAS DA SEMANA</a:t>
            </a:r>
            <a:endParaRPr lang="en-US" sz="1000" dirty="0"/>
          </a:p>
        </p:txBody>
      </p:sp>
      <p:sp>
        <p:nvSpPr>
          <p:cNvPr id="9" name="Text 7"/>
          <p:cNvSpPr/>
          <p:nvPr/>
        </p:nvSpPr>
        <p:spPr>
          <a:xfrm>
            <a:off x="4572000" y="402336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01</a:t>
            </a:r>
            <a:endParaRPr lang="en-US" sz="1800" dirty="0"/>
          </a:p>
        </p:txBody>
      </p:sp>
      <p:sp>
        <p:nvSpPr>
          <p:cNvPr id="10" name="Text 8"/>
          <p:cNvSpPr/>
          <p:nvPr/>
        </p:nvSpPr>
        <p:spPr>
          <a:xfrm>
            <a:off x="5029200" y="406908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principal</a:t>
            </a:r>
            <a:endParaRPr lang="en-US" sz="1100" dirty="0"/>
          </a:p>
        </p:txBody>
      </p:sp>
      <p:sp>
        <p:nvSpPr>
          <p:cNvPr id="11" name="Text 9"/>
          <p:cNvSpPr/>
          <p:nvPr/>
        </p:nvSpPr>
        <p:spPr>
          <a:xfrm>
            <a:off x="5029200" y="429768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Os rostos que constroem Angola</a:t>
            </a:r>
            <a:endParaRPr lang="en-US" sz="1400" dirty="0"/>
          </a:p>
        </p:txBody>
      </p:sp>
      <p:sp>
        <p:nvSpPr>
          <p:cNvPr id="12" name="Text 10"/>
          <p:cNvSpPr/>
          <p:nvPr/>
        </p:nvSpPr>
        <p:spPr>
          <a:xfrm>
            <a:off x="10058400" y="416052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45s</a:t>
            </a:r>
            <a:endParaRPr lang="en-US" sz="1100" dirty="0"/>
          </a:p>
        </p:txBody>
      </p:sp>
      <p:sp>
        <p:nvSpPr>
          <p:cNvPr id="13" name="Text 11"/>
          <p:cNvSpPr/>
          <p:nvPr/>
        </p:nvSpPr>
        <p:spPr>
          <a:xfrm>
            <a:off x="4572000" y="461772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02</a:t>
            </a:r>
            <a:endParaRPr lang="en-US" sz="1800" dirty="0"/>
          </a:p>
        </p:txBody>
      </p:sp>
      <p:sp>
        <p:nvSpPr>
          <p:cNvPr id="14" name="Text 12"/>
          <p:cNvSpPr/>
          <p:nvPr/>
        </p:nvSpPr>
        <p:spPr>
          <a:xfrm>
            <a:off x="5029200" y="466344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Reel curto</a:t>
            </a:r>
            <a:endParaRPr lang="en-US" sz="1100" dirty="0"/>
          </a:p>
        </p:txBody>
      </p:sp>
      <p:sp>
        <p:nvSpPr>
          <p:cNvPr id="15" name="Text 13"/>
          <p:cNvSpPr/>
          <p:nvPr/>
        </p:nvSpPr>
        <p:spPr>
          <a:xfrm>
            <a:off x="5029200" y="489204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Quem nos cobre</a:t>
            </a:r>
            <a:endParaRPr lang="en-US" sz="1400" dirty="0"/>
          </a:p>
        </p:txBody>
      </p:sp>
      <p:sp>
        <p:nvSpPr>
          <p:cNvPr id="16" name="Text 14"/>
          <p:cNvSpPr/>
          <p:nvPr/>
        </p:nvSpPr>
        <p:spPr>
          <a:xfrm>
            <a:off x="10058400" y="475488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15s</a:t>
            </a:r>
            <a:endParaRPr lang="en-US" sz="1100" dirty="0"/>
          </a:p>
        </p:txBody>
      </p:sp>
      <p:sp>
        <p:nvSpPr>
          <p:cNvPr id="17" name="Text 15"/>
          <p:cNvSpPr/>
          <p:nvPr/>
        </p:nvSpPr>
        <p:spPr>
          <a:xfrm>
            <a:off x="4572000" y="521208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03</a:t>
            </a:r>
            <a:endParaRPr lang="en-US" sz="1800" dirty="0"/>
          </a:p>
        </p:txBody>
      </p:sp>
      <p:sp>
        <p:nvSpPr>
          <p:cNvPr id="18" name="Text 16"/>
          <p:cNvSpPr/>
          <p:nvPr/>
        </p:nvSpPr>
        <p:spPr>
          <a:xfrm>
            <a:off x="5029200" y="525780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Carrossel feed</a:t>
            </a:r>
            <a:endParaRPr lang="en-US" sz="1100" dirty="0"/>
          </a:p>
        </p:txBody>
      </p:sp>
      <p:sp>
        <p:nvSpPr>
          <p:cNvPr id="19" name="Text 17"/>
          <p:cNvSpPr/>
          <p:nvPr/>
        </p:nvSpPr>
        <p:spPr>
          <a:xfrm>
            <a:off x="5029200" y="548640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Dado + retratos</a:t>
            </a:r>
            <a:endParaRPr lang="en-US" sz="1400" dirty="0"/>
          </a:p>
        </p:txBody>
      </p:sp>
      <p:sp>
        <p:nvSpPr>
          <p:cNvPr id="20" name="Text 18"/>
          <p:cNvSpPr/>
          <p:nvPr/>
        </p:nvSpPr>
        <p:spPr>
          <a:xfrm>
            <a:off x="10058400" y="534924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5 slides</a:t>
            </a:r>
            <a:endParaRPr lang="en-US" sz="1100" dirty="0"/>
          </a:p>
        </p:txBody>
      </p:sp>
      <p:sp>
        <p:nvSpPr>
          <p:cNvPr id="21" name="Text 19"/>
          <p:cNvSpPr/>
          <p:nvPr/>
        </p:nvSpPr>
        <p:spPr>
          <a:xfrm>
            <a:off x="4572000" y="5806440"/>
            <a:ext cx="457200" cy="457200"/>
          </a:xfrm>
          <a:prstGeom prst="rect">
            <a:avLst/>
          </a:prstGeom>
          <a:noFill/>
          <a:ln/>
        </p:spPr>
        <p:txBody>
          <a:bodyPr wrap="square" lIns="0" tIns="0" rIns="0" bIns="0" rtlCol="0" anchor="ctr"/>
          <a:lstStyle/>
          <a:p>
            <a:pPr indent="0" marL="0">
              <a:buNone/>
            </a:pPr>
            <a:r>
              <a:rPr lang="en-US" sz="1800" b="1" dirty="0">
                <a:solidFill>
                  <a:srgbClr val="EA5C0C"/>
                </a:solidFill>
                <a:latin typeface="Cambria" pitchFamily="34" charset="0"/>
                <a:ea typeface="Cambria" pitchFamily="34" charset="-122"/>
                <a:cs typeface="Cambria" pitchFamily="34" charset="-120"/>
              </a:rPr>
              <a:t>04</a:t>
            </a:r>
            <a:endParaRPr lang="en-US" sz="1800" dirty="0"/>
          </a:p>
        </p:txBody>
      </p:sp>
      <p:sp>
        <p:nvSpPr>
          <p:cNvPr id="22" name="Text 20"/>
          <p:cNvSpPr/>
          <p:nvPr/>
        </p:nvSpPr>
        <p:spPr>
          <a:xfrm>
            <a:off x="5029200" y="5852160"/>
            <a:ext cx="2743200" cy="274320"/>
          </a:xfrm>
          <a:prstGeom prst="rect">
            <a:avLst/>
          </a:prstGeom>
          <a:noFill/>
          <a:ln/>
        </p:spPr>
        <p:txBody>
          <a:bodyPr wrap="square" lIns="0" tIns="0" rIns="0" bIns="0" rtlCol="0" anchor="ctr"/>
          <a:lstStyle/>
          <a:p>
            <a:pPr indent="0" marL="0">
              <a:buNone/>
            </a:pPr>
            <a:r>
              <a:rPr lang="en-US" sz="1100" b="1" spc="200" kern="0" dirty="0">
                <a:solidFill>
                  <a:srgbClr val="B73E00"/>
                </a:solidFill>
                <a:latin typeface="Calibri" pitchFamily="34" charset="0"/>
                <a:ea typeface="Calibri" pitchFamily="34" charset="-122"/>
                <a:cs typeface="Calibri" pitchFamily="34" charset="-120"/>
              </a:rPr>
              <a:t>Stories</a:t>
            </a:r>
            <a:endParaRPr lang="en-US" sz="1100" dirty="0"/>
          </a:p>
        </p:txBody>
      </p:sp>
      <p:sp>
        <p:nvSpPr>
          <p:cNvPr id="23" name="Text 21"/>
          <p:cNvSpPr/>
          <p:nvPr/>
        </p:nvSpPr>
        <p:spPr>
          <a:xfrm>
            <a:off x="5029200" y="6080760"/>
            <a:ext cx="5029200" cy="320040"/>
          </a:xfrm>
          <a:prstGeom prst="rect">
            <a:avLst/>
          </a:prstGeom>
          <a:noFill/>
          <a:ln/>
        </p:spPr>
        <p:txBody>
          <a:bodyPr wrap="square" lIns="0" tIns="0" rIns="0" bIns="0" rtlCol="0" anchor="ctr"/>
          <a:lstStyle/>
          <a:p>
            <a:pPr indent="0" marL="0">
              <a:buNone/>
            </a:pPr>
            <a:r>
              <a:rPr lang="en-US" sz="1400" i="1" dirty="0">
                <a:solidFill>
                  <a:srgbClr val="1F1410"/>
                </a:solidFill>
                <a:latin typeface="Cambria" pitchFamily="34" charset="0"/>
                <a:ea typeface="Cambria" pitchFamily="34" charset="-122"/>
                <a:cs typeface="Cambria" pitchFamily="34" charset="-120"/>
              </a:rPr>
              <a:t>Enquete e dado</a:t>
            </a:r>
            <a:endParaRPr lang="en-US" sz="1400" dirty="0"/>
          </a:p>
        </p:txBody>
      </p:sp>
      <p:sp>
        <p:nvSpPr>
          <p:cNvPr id="24" name="Text 22"/>
          <p:cNvSpPr/>
          <p:nvPr/>
        </p:nvSpPr>
        <p:spPr>
          <a:xfrm>
            <a:off x="10058400" y="5943600"/>
            <a:ext cx="1645920" cy="274320"/>
          </a:xfrm>
          <a:prstGeom prst="rect">
            <a:avLst/>
          </a:prstGeom>
          <a:noFill/>
          <a:ln/>
        </p:spPr>
        <p:txBody>
          <a:bodyPr wrap="square" lIns="0" tIns="0" rIns="0" bIns="0" rtlCol="0" anchor="ctr"/>
          <a:lstStyle/>
          <a:p>
            <a:pPr algn="r" indent="0" marL="0">
              <a:buNone/>
            </a:pPr>
            <a:r>
              <a:rPr lang="en-US" sz="1100" dirty="0">
                <a:solidFill>
                  <a:srgbClr val="8C7A6E"/>
                </a:solidFill>
                <a:latin typeface="Calibri" pitchFamily="34" charset="0"/>
                <a:ea typeface="Calibri" pitchFamily="34" charset="-122"/>
                <a:cs typeface="Calibri" pitchFamily="34" charset="-120"/>
              </a:rPr>
              <a:t>4 cards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01 · O PAÍS DESCOBERTO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PRINCIPAL  ·  Segunda  ·  45s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Os rostos que constroem Angola</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Construímos Angola inteira.</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Quem nos cobre?</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Conhece a GIANT.</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Abre num pedreiro a olhar para a câmara, ao fim do dia, num muro por acabar. 5s com som de martelo. Corte. Vendedora numa banca de mercado, frutas à frente, 5s com som de mercado. Corte. Motorista de candongueiro ao volante parado, 5s com som de motor. Corte. Professora numa sala vazia, 5s com som de giz. Corte. Mecânico de macacão na oficina, 5s com som de chave-de-fendas. Corte. Enfermeira num corredor de hospital, 5s com som de soro a pingar. Silêncio total durante 2s. Entra texto em serifa pesada branca: 'Construímos Angola inteira.' Pausa. Corte seco para texto cobre: 'Quem nos cobre?' Fade para logótipo GIANT.</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Pedreiro. Vendedora. Motorista. Professora. Mecânico. Enfermeira. Seis pares de mãos angolanas. Seis vidas que constroem este país todos os dias. E menos de 1% do PIB de Angola passa pelo sector segurador.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#GIANTSeguros #QuemAmaProtegePrimeiro #Angola</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01 · O PAÍS DESCOBERTO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REEL CURTO  ·  Quarta  ·  15s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Quem nos cobre</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Nós construímos tudo.</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E quase nada nos cobre.</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Conhece a GIANT.</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Plano fechado, fixo, no rosto do pedreiro a olhar para a câmara durante todo o reel. Voz off masculina, baixa, quase um sussurro: 'Nós construímos tudo. E quase nada nos cobre.' Corte seco para o logótipo GIANT em cobre sobre fundo navy.</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Para os que erguem este país. A GIANT está aqui.</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#QuemAmaProtegePrimeiro #GIANTSeguros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65760"/>
            <a:ext cx="10972800" cy="274320"/>
          </a:xfrm>
          <a:prstGeom prst="rect">
            <a:avLst/>
          </a:prstGeom>
          <a:noFill/>
          <a:ln/>
        </p:spPr>
        <p:txBody>
          <a:bodyPr wrap="square" lIns="0" tIns="0" rIns="0" bIns="0" rtlCol="0" anchor="ctr"/>
          <a:lstStyle/>
          <a:p>
            <a:pPr indent="0" marL="0">
              <a:buNone/>
            </a:pPr>
            <a:r>
              <a:rPr lang="en-US" sz="1100" b="1" spc="400" kern="0" dirty="0">
                <a:solidFill>
                  <a:srgbClr val="EA5C0C"/>
                </a:solidFill>
                <a:latin typeface="Calibri" pitchFamily="34" charset="0"/>
                <a:ea typeface="Calibri" pitchFamily="34" charset="-122"/>
                <a:cs typeface="Calibri" pitchFamily="34" charset="-120"/>
              </a:rPr>
              <a:t>SEMANA 01 · O PAÍS DESCOBERTO</a:t>
            </a:r>
            <a:endParaRPr lang="en-US" sz="1100" dirty="0"/>
          </a:p>
        </p:txBody>
      </p:sp>
      <p:sp>
        <p:nvSpPr>
          <p:cNvPr id="3" name="Text 1"/>
          <p:cNvSpPr/>
          <p:nvPr/>
        </p:nvSpPr>
        <p:spPr>
          <a:xfrm>
            <a:off x="640080" y="685800"/>
            <a:ext cx="10972800" cy="320040"/>
          </a:xfrm>
          <a:prstGeom prst="rect">
            <a:avLst/>
          </a:prstGeom>
          <a:noFill/>
          <a:ln/>
        </p:spPr>
        <p:txBody>
          <a:bodyPr wrap="square" lIns="0" tIns="0" rIns="0" bIns="0" rtlCol="0" anchor="ctr"/>
          <a:lstStyle/>
          <a:p>
            <a:pPr indent="0" marL="0">
              <a:buNone/>
            </a:pPr>
            <a:r>
              <a:rPr lang="en-US" sz="1000" b="1" spc="400" kern="0" dirty="0">
                <a:solidFill>
                  <a:srgbClr val="B73E00"/>
                </a:solidFill>
                <a:latin typeface="Calibri" pitchFamily="34" charset="0"/>
                <a:ea typeface="Calibri" pitchFamily="34" charset="-122"/>
                <a:cs typeface="Calibri" pitchFamily="34" charset="-120"/>
              </a:rPr>
              <a:t>CARROSSEL FEED  ·  Sexta  ·  5 slides</a:t>
            </a:r>
            <a:endParaRPr lang="en-US" sz="1000" dirty="0"/>
          </a:p>
        </p:txBody>
      </p:sp>
      <p:sp>
        <p:nvSpPr>
          <p:cNvPr id="4" name="Text 2"/>
          <p:cNvSpPr/>
          <p:nvPr/>
        </p:nvSpPr>
        <p:spPr>
          <a:xfrm>
            <a:off x="640080" y="1051560"/>
            <a:ext cx="10972800" cy="731520"/>
          </a:xfrm>
          <a:prstGeom prst="rect">
            <a:avLst/>
          </a:prstGeom>
          <a:noFill/>
          <a:ln/>
        </p:spPr>
        <p:txBody>
          <a:bodyPr wrap="square" lIns="0" tIns="0" rIns="0" bIns="0" rtlCol="0" anchor="ctr"/>
          <a:lstStyle/>
          <a:p>
            <a:pPr indent="0" marL="0">
              <a:buNone/>
            </a:pPr>
            <a:r>
              <a:rPr lang="en-US" sz="3000" b="1" i="1" dirty="0">
                <a:solidFill>
                  <a:srgbClr val="1F1410"/>
                </a:solidFill>
                <a:latin typeface="Cambria" pitchFamily="34" charset="0"/>
                <a:ea typeface="Cambria" pitchFamily="34" charset="-122"/>
                <a:cs typeface="Cambria" pitchFamily="34" charset="-120"/>
              </a:rPr>
              <a:t>Dado + retratos</a:t>
            </a:r>
            <a:endParaRPr lang="en-US" sz="3000" dirty="0"/>
          </a:p>
        </p:txBody>
      </p:sp>
      <p:sp>
        <p:nvSpPr>
          <p:cNvPr id="5" name="Shape 3"/>
          <p:cNvSpPr/>
          <p:nvPr/>
        </p:nvSpPr>
        <p:spPr>
          <a:xfrm>
            <a:off x="640080" y="2011680"/>
            <a:ext cx="10972800" cy="1828800"/>
          </a:xfrm>
          <a:prstGeom prst="roundRect">
            <a:avLst>
              <a:gd name="adj" fmla="val 6000"/>
            </a:avLst>
          </a:prstGeom>
          <a:solidFill>
            <a:srgbClr val="FFEFE3"/>
          </a:solidFill>
          <a:ln w="12700">
            <a:solidFill>
              <a:srgbClr val="FFEFE3"/>
            </a:solidFill>
            <a:prstDash val="solid"/>
          </a:ln>
        </p:spPr>
      </p:sp>
      <p:sp>
        <p:nvSpPr>
          <p:cNvPr id="6" name="Text 4"/>
          <p:cNvSpPr/>
          <p:nvPr/>
        </p:nvSpPr>
        <p:spPr>
          <a:xfrm>
            <a:off x="868680" y="21945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HEADLINE</a:t>
            </a:r>
            <a:endParaRPr lang="en-US" sz="900" dirty="0"/>
          </a:p>
        </p:txBody>
      </p:sp>
      <p:sp>
        <p:nvSpPr>
          <p:cNvPr id="7" name="Text 5"/>
          <p:cNvSpPr/>
          <p:nvPr/>
        </p:nvSpPr>
        <p:spPr>
          <a:xfrm>
            <a:off x="868680" y="2468880"/>
            <a:ext cx="7772400" cy="640080"/>
          </a:xfrm>
          <a:prstGeom prst="rect">
            <a:avLst/>
          </a:prstGeom>
          <a:noFill/>
          <a:ln/>
        </p:spPr>
        <p:txBody>
          <a:bodyPr wrap="square" lIns="0" tIns="0" rIns="0" bIns="0" rtlCol="0" anchor="ctr"/>
          <a:lstStyle/>
          <a:p>
            <a:pPr indent="0" marL="0">
              <a:buNone/>
            </a:pPr>
            <a:r>
              <a:rPr lang="en-US" sz="2200" b="1" i="1" dirty="0">
                <a:solidFill>
                  <a:srgbClr val="1F1410"/>
                </a:solidFill>
                <a:latin typeface="Cambria" pitchFamily="34" charset="0"/>
                <a:ea typeface="Cambria" pitchFamily="34" charset="-122"/>
                <a:cs typeface="Cambria" pitchFamily="34" charset="-120"/>
              </a:rPr>
              <a:t>&lt;1%</a:t>
            </a:r>
            <a:endParaRPr lang="en-US" sz="2200" dirty="0"/>
          </a:p>
        </p:txBody>
      </p:sp>
      <p:sp>
        <p:nvSpPr>
          <p:cNvPr id="8" name="Text 6"/>
          <p:cNvSpPr/>
          <p:nvPr/>
        </p:nvSpPr>
        <p:spPr>
          <a:xfrm>
            <a:off x="868680" y="3108960"/>
            <a:ext cx="5486400" cy="228600"/>
          </a:xfrm>
          <a:prstGeom prst="rect">
            <a:avLst/>
          </a:prstGeom>
          <a:noFill/>
          <a:ln/>
        </p:spPr>
        <p:txBody>
          <a:bodyPr wrap="square" lIns="0" tIns="0" rIns="0" bIns="0" rtlCol="0" anchor="ctr"/>
          <a:lstStyle/>
          <a:p>
            <a:pPr indent="0" marL="0">
              <a:buNone/>
            </a:pPr>
            <a:r>
              <a:rPr lang="en-US" sz="900" b="1" spc="400" kern="0" dirty="0">
                <a:solidFill>
                  <a:srgbClr val="B73E00"/>
                </a:solidFill>
                <a:latin typeface="Calibri" pitchFamily="34" charset="0"/>
                <a:ea typeface="Calibri" pitchFamily="34" charset="-122"/>
                <a:cs typeface="Calibri" pitchFamily="34" charset="-120"/>
              </a:rPr>
              <a:t>SUBHEADLINE</a:t>
            </a:r>
            <a:endParaRPr lang="en-US" sz="900" dirty="0"/>
          </a:p>
        </p:txBody>
      </p:sp>
      <p:sp>
        <p:nvSpPr>
          <p:cNvPr id="9" name="Text 7"/>
          <p:cNvSpPr/>
          <p:nvPr/>
        </p:nvSpPr>
        <p:spPr>
          <a:xfrm>
            <a:off x="868680" y="3337560"/>
            <a:ext cx="7772400" cy="457200"/>
          </a:xfrm>
          <a:prstGeom prst="rect">
            <a:avLst/>
          </a:prstGeom>
          <a:noFill/>
          <a:ln/>
        </p:spPr>
        <p:txBody>
          <a:bodyPr wrap="square" lIns="0" tIns="0" rIns="0" bIns="0" rtlCol="0" anchor="ctr"/>
          <a:lstStyle/>
          <a:p>
            <a:pPr indent="0" marL="0">
              <a:buNone/>
            </a:pPr>
            <a:r>
              <a:rPr lang="en-US" sz="1700" i="1" dirty="0">
                <a:solidFill>
                  <a:srgbClr val="5A4A3F"/>
                </a:solidFill>
                <a:latin typeface="Cambria" pitchFamily="34" charset="0"/>
                <a:ea typeface="Cambria" pitchFamily="34" charset="-122"/>
                <a:cs typeface="Cambria" pitchFamily="34" charset="-120"/>
              </a:rPr>
              <a:t>do PIB de Angola passa pelo sector segurador.</a:t>
            </a:r>
            <a:endParaRPr lang="en-US" sz="1700" dirty="0"/>
          </a:p>
        </p:txBody>
      </p:sp>
      <p:sp>
        <p:nvSpPr>
          <p:cNvPr id="10" name="Shape 8"/>
          <p:cNvSpPr/>
          <p:nvPr/>
        </p:nvSpPr>
        <p:spPr>
          <a:xfrm>
            <a:off x="8961120" y="2423160"/>
            <a:ext cx="2377440" cy="1097280"/>
          </a:xfrm>
          <a:prstGeom prst="roundRect">
            <a:avLst>
              <a:gd name="adj" fmla="val 8333"/>
            </a:avLst>
          </a:prstGeom>
          <a:solidFill>
            <a:srgbClr val="EA5C0C"/>
          </a:solidFill>
          <a:ln w="12700">
            <a:solidFill>
              <a:srgbClr val="EA5C0C"/>
            </a:solidFill>
            <a:prstDash val="solid"/>
          </a:ln>
        </p:spPr>
      </p:sp>
      <p:sp>
        <p:nvSpPr>
          <p:cNvPr id="11" name="Text 9"/>
          <p:cNvSpPr/>
          <p:nvPr/>
        </p:nvSpPr>
        <p:spPr>
          <a:xfrm>
            <a:off x="8961120" y="2514600"/>
            <a:ext cx="2377440" cy="274320"/>
          </a:xfrm>
          <a:prstGeom prst="rect">
            <a:avLst/>
          </a:prstGeom>
          <a:noFill/>
          <a:ln/>
        </p:spPr>
        <p:txBody>
          <a:bodyPr wrap="square" lIns="0" tIns="0" rIns="0" bIns="0" rtlCol="0" anchor="ctr"/>
          <a:lstStyle/>
          <a:p>
            <a:pPr algn="ctr" indent="0" marL="0">
              <a:buNone/>
            </a:pPr>
            <a:r>
              <a:rPr lang="en-US" sz="900" b="1" spc="400" kern="0" dirty="0">
                <a:solidFill>
                  <a:srgbClr val="FFFFFF"/>
                </a:solidFill>
                <a:latin typeface="Calibri" pitchFamily="34" charset="0"/>
                <a:ea typeface="Calibri" pitchFamily="34" charset="-122"/>
                <a:cs typeface="Calibri" pitchFamily="34" charset="-120"/>
              </a:rPr>
              <a:t>CTA</a:t>
            </a:r>
            <a:endParaRPr lang="en-US" sz="900" dirty="0"/>
          </a:p>
        </p:txBody>
      </p:sp>
      <p:sp>
        <p:nvSpPr>
          <p:cNvPr id="12" name="Text 10"/>
          <p:cNvSpPr/>
          <p:nvPr/>
        </p:nvSpPr>
        <p:spPr>
          <a:xfrm>
            <a:off x="9098280" y="2834640"/>
            <a:ext cx="2103120" cy="594360"/>
          </a:xfrm>
          <a:prstGeom prst="rect">
            <a:avLst/>
          </a:prstGeom>
          <a:noFill/>
          <a:ln/>
        </p:spPr>
        <p:txBody>
          <a:bodyPr wrap="square" lIns="0" tIns="0" rIns="0" bIns="0" rtlCol="0" anchor="ctr"/>
          <a:lstStyle/>
          <a:p>
            <a:pPr algn="ctr" indent="0" marL="0">
              <a:buNone/>
            </a:pPr>
            <a:r>
              <a:rPr lang="en-US" sz="1400" b="1" i="1" dirty="0">
                <a:solidFill>
                  <a:srgbClr val="FFFFFF"/>
                </a:solidFill>
                <a:latin typeface="Cambria" pitchFamily="34" charset="0"/>
                <a:ea typeface="Cambria" pitchFamily="34" charset="-122"/>
                <a:cs typeface="Cambria" pitchFamily="34" charset="-120"/>
              </a:rPr>
              <a:t>Conhece a GIANT.</a:t>
            </a:r>
            <a:endParaRPr lang="en-US" sz="1400" dirty="0"/>
          </a:p>
        </p:txBody>
      </p:sp>
      <p:sp>
        <p:nvSpPr>
          <p:cNvPr id="13" name="Text 11"/>
          <p:cNvSpPr/>
          <p:nvPr/>
        </p:nvSpPr>
        <p:spPr>
          <a:xfrm>
            <a:off x="64008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ROTEIRO</a:t>
            </a:r>
            <a:endParaRPr lang="en-US" sz="1000" dirty="0"/>
          </a:p>
        </p:txBody>
      </p:sp>
      <p:sp>
        <p:nvSpPr>
          <p:cNvPr id="14" name="Text 12"/>
          <p:cNvSpPr/>
          <p:nvPr/>
        </p:nvSpPr>
        <p:spPr>
          <a:xfrm>
            <a:off x="640080" y="4434840"/>
            <a:ext cx="5349240" cy="2286000"/>
          </a:xfrm>
          <a:prstGeom prst="rect">
            <a:avLst/>
          </a:prstGeom>
          <a:noFill/>
          <a:ln/>
        </p:spPr>
        <p:txBody>
          <a:bodyPr wrap="square" lIns="0" tIns="0" rIns="0" bIns="0" rtlCol="0" anchor="ctr"/>
          <a:lstStyle/>
          <a:p>
            <a:pPr indent="0" marL="0">
              <a:buNone/>
            </a:pPr>
            <a:r>
              <a:rPr lang="en-US" sz="1000" dirty="0">
                <a:solidFill>
                  <a:srgbClr val="5A4A3F"/>
                </a:solidFill>
                <a:latin typeface="Calibri" pitchFamily="34" charset="0"/>
                <a:ea typeface="Calibri" pitchFamily="34" charset="-122"/>
                <a:cs typeface="Calibri" pitchFamily="34" charset="-120"/>
              </a:rPr>
              <a:t>Slide 1: fundo navy, em cobre grande '&lt;1%', abaixo em sans branca: 'do PIB de Angola passa pelo sector segurador.' Slides 2-4: foto de cada retrato (pedreiro, vendedora, motorista) com legenda nome + idade + profissão. Slide 5: logótipo GIANT centrado, em cobre: 'A GIANT existe para mudar este número.'</a:t>
            </a:r>
            <a:endParaRPr lang="en-US" sz="1000" dirty="0"/>
          </a:p>
        </p:txBody>
      </p:sp>
      <p:sp>
        <p:nvSpPr>
          <p:cNvPr id="15" name="Text 13"/>
          <p:cNvSpPr/>
          <p:nvPr/>
        </p:nvSpPr>
        <p:spPr>
          <a:xfrm>
            <a:off x="6263640" y="4114800"/>
            <a:ext cx="5486400" cy="274320"/>
          </a:xfrm>
          <a:prstGeom prst="rect">
            <a:avLst/>
          </a:prstGeom>
          <a:noFill/>
          <a:ln/>
        </p:spPr>
        <p:txBody>
          <a:bodyPr wrap="square" lIns="0" tIns="0" rIns="0" bIns="0" rtlCol="0" anchor="ctr"/>
          <a:lstStyle/>
          <a:p>
            <a:pPr indent="0" marL="0">
              <a:buNone/>
            </a:pPr>
            <a:r>
              <a:rPr lang="en-US" sz="1000" b="1" spc="400" kern="0" dirty="0">
                <a:solidFill>
                  <a:srgbClr val="EA5C0C"/>
                </a:solidFill>
                <a:latin typeface="Calibri" pitchFamily="34" charset="0"/>
                <a:ea typeface="Calibri" pitchFamily="34" charset="-122"/>
                <a:cs typeface="Calibri" pitchFamily="34" charset="-120"/>
              </a:rPr>
              <a:t>LEGENDA DO POST</a:t>
            </a:r>
            <a:endParaRPr lang="en-US" sz="1000" dirty="0"/>
          </a:p>
        </p:txBody>
      </p:sp>
      <p:sp>
        <p:nvSpPr>
          <p:cNvPr id="16" name="Text 14"/>
          <p:cNvSpPr/>
          <p:nvPr/>
        </p:nvSpPr>
        <p:spPr>
          <a:xfrm>
            <a:off x="6263640" y="4434840"/>
            <a:ext cx="5349240" cy="1828800"/>
          </a:xfrm>
          <a:prstGeom prst="rect">
            <a:avLst/>
          </a:prstGeom>
          <a:noFill/>
          <a:ln/>
        </p:spPr>
        <p:txBody>
          <a:bodyPr wrap="square" lIns="0" tIns="0" rIns="0" bIns="0" rtlCol="0" anchor="ctr"/>
          <a:lstStyle/>
          <a:p>
            <a:pPr indent="0" marL="0">
              <a:buNone/>
            </a:pPr>
            <a:r>
              <a:rPr lang="en-US" sz="1000" i="1" dirty="0">
                <a:solidFill>
                  <a:srgbClr val="1F1410"/>
                </a:solidFill>
                <a:latin typeface="Calibri" pitchFamily="34" charset="0"/>
                <a:ea typeface="Calibri" pitchFamily="34" charset="-122"/>
                <a:cs typeface="Calibri" pitchFamily="34" charset="-120"/>
              </a:rPr>
              <a:t>Esta é a fotografia mais dura do nosso país: praticamente tudo o que construímos, construímos sem rede. A GIANT existe para mudar este número. Para que proteger quem amas deixe de ser um privilégio e passe a ser uma decisão. Quem ama protege primeiro.</a:t>
            </a:r>
            <a:endParaRPr lang="en-US" sz="1000" dirty="0"/>
          </a:p>
        </p:txBody>
      </p:sp>
      <p:sp>
        <p:nvSpPr>
          <p:cNvPr id="17" name="Text 15"/>
          <p:cNvSpPr/>
          <p:nvPr/>
        </p:nvSpPr>
        <p:spPr>
          <a:xfrm>
            <a:off x="6263640" y="6355080"/>
            <a:ext cx="5349240" cy="320040"/>
          </a:xfrm>
          <a:prstGeom prst="rect">
            <a:avLst/>
          </a:prstGeom>
          <a:noFill/>
          <a:ln/>
        </p:spPr>
        <p:txBody>
          <a:bodyPr wrap="square" lIns="0" tIns="0" rIns="0" bIns="0" rtlCol="0" anchor="ctr"/>
          <a:lstStyle/>
          <a:p>
            <a:pPr indent="0" marL="0">
              <a:buNone/>
            </a:pPr>
            <a:r>
              <a:rPr lang="en-US" sz="900" b="1" dirty="0">
                <a:solidFill>
                  <a:srgbClr val="EA5C0C"/>
                </a:solidFill>
                <a:latin typeface="Calibri" pitchFamily="34" charset="0"/>
                <a:ea typeface="Calibri" pitchFamily="34" charset="-122"/>
                <a:cs typeface="Calibri" pitchFamily="34" charset="-120"/>
              </a:rPr>
              <a:t>#GIANTSeguros #QuemAmaProtegePrimeiro #Angola</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45</Slides>
  <Notes>45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45</vt:i4>
      </vt:variant>
    </vt:vector>
  </HeadingPairs>
  <TitlesOfParts>
    <vt:vector size="4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Quem Ama Protege Primeiro — GIANT Seguros 2026</dc:title>
  <dc:subject>PptxGenJS Presentation</dc:subject>
  <dc:creator>2b Digital</dc:creator>
  <cp:lastModifiedBy>2b Digital</cp:lastModifiedBy>
  <cp:revision>1</cp:revision>
  <dcterms:created xsi:type="dcterms:W3CDTF">2026-06-20T01:10:21Z</dcterms:created>
  <dcterms:modified xsi:type="dcterms:W3CDTF">2026-06-20T01:10:21Z</dcterms:modified>
</cp:coreProperties>
</file>